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5"/>
  </p:notesMasterIdLst>
  <p:handoutMasterIdLst>
    <p:handoutMasterId r:id="rId16"/>
  </p:handoutMasterIdLst>
  <p:sldIdLst>
    <p:sldId id="256" r:id="rId3"/>
    <p:sldId id="309" r:id="rId4"/>
    <p:sldId id="315" r:id="rId5"/>
    <p:sldId id="316" r:id="rId6"/>
    <p:sldId id="317" r:id="rId7"/>
    <p:sldId id="265" r:id="rId8"/>
    <p:sldId id="282" r:id="rId9"/>
    <p:sldId id="288" r:id="rId10"/>
    <p:sldId id="318" r:id="rId11"/>
    <p:sldId id="319" r:id="rId12"/>
    <p:sldId id="320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36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-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35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37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45.png"/><Relationship Id="rId21" Type="http://schemas.openxmlformats.org/officeDocument/2006/relationships/image" Target="../media/image35.w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2.wmf"/><Relationship Id="rId19" Type="http://schemas.openxmlformats.org/officeDocument/2006/relationships/image" Target="../media/image44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21.emf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27.emf"/><Relationship Id="rId7" Type="http://schemas.openxmlformats.org/officeDocument/2006/relationships/image" Target="../media/image23.wmf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4.wmf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3.emf"/><Relationship Id="rId7" Type="http://schemas.openxmlformats.org/officeDocument/2006/relationships/image" Target="../media/image30.wmf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16528" y="5753755"/>
            <a:ext cx="8958943" cy="62048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Sergey </a:t>
            </a:r>
            <a:r>
              <a:rPr lang="en-US" sz="2000" dirty="0" err="1" smtClean="0"/>
              <a:t>Komarov</a:t>
            </a:r>
            <a:r>
              <a:rPr lang="en-US" sz="2000" dirty="0" smtClean="0"/>
              <a:t> (MPA), Eugene </a:t>
            </a:r>
            <a:r>
              <a:rPr lang="en-US" sz="2000" dirty="0" err="1" smtClean="0"/>
              <a:t>Churazov</a:t>
            </a:r>
            <a:r>
              <a:rPr lang="en-US" sz="2000" dirty="0" smtClean="0"/>
              <a:t> (MPA), Matthew Kunz (Princeton</a:t>
            </a:r>
            <a:r>
              <a:rPr lang="en-US" sz="2000" dirty="0" smtClean="0"/>
              <a:t>), Alex </a:t>
            </a:r>
            <a:r>
              <a:rPr lang="en-US" sz="2000" dirty="0" err="1" smtClean="0"/>
              <a:t>Schekochihin</a:t>
            </a:r>
            <a:r>
              <a:rPr lang="en-US" sz="2000" dirty="0" smtClean="0"/>
              <a:t> (Oxford)</a:t>
            </a:r>
            <a:endParaRPr lang="en-US" sz="2000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0" y="-394679"/>
            <a:ext cx="7315200" cy="7252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707575"/>
            <a:ext cx="10363200" cy="4267200"/>
          </a:xfrm>
        </p:spPr>
        <p:txBody>
          <a:bodyPr anchor="ctr"/>
          <a:lstStyle/>
          <a:p>
            <a:r>
              <a:rPr lang="en-US" sz="4000" dirty="0" smtClean="0"/>
              <a:t>Cosmic Ray Diffusion in Mirror Fluctuations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224682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Monte Carlo simulations of CR diffusion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648149" y="1740844"/>
            <a:ext cx="565357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     </a:t>
            </a:r>
            <a:endParaRPr lang="en-US" sz="2200" dirty="0" smtClean="0">
              <a:solidFill>
                <a:srgbClr val="B0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100" dirty="0"/>
              <a:t>n</a:t>
            </a:r>
            <a:r>
              <a:rPr lang="en-US" sz="2100" dirty="0" smtClean="0"/>
              <a:t>eed long 3D box L&gt;&gt;</a:t>
            </a:r>
            <a:r>
              <a:rPr lang="en-US" sz="2100" dirty="0" err="1" smtClean="0"/>
              <a:t>l</a:t>
            </a:r>
            <a:r>
              <a:rPr lang="en-US" sz="2100" baseline="-25000" dirty="0" err="1" smtClean="0"/>
              <a:t>B</a:t>
            </a:r>
            <a:r>
              <a:rPr lang="en-US" sz="2100" dirty="0" err="1" smtClean="0"/>
              <a:t>,r</a:t>
            </a:r>
            <a:r>
              <a:rPr lang="en-US" sz="2100" baseline="-25000" dirty="0" err="1" smtClean="0"/>
              <a:t>L</a:t>
            </a:r>
            <a:r>
              <a:rPr lang="en-US" sz="2100" dirty="0" smtClean="0"/>
              <a:t> in z-direction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1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100" dirty="0" smtClean="0"/>
              <a:t>B</a:t>
            </a:r>
            <a:r>
              <a:rPr lang="en-US" sz="2100" baseline="-25000" dirty="0" smtClean="0"/>
              <a:t>0</a:t>
            </a:r>
            <a:r>
              <a:rPr lang="en-US" sz="2100" dirty="0" smtClean="0"/>
              <a:t> along z, </a:t>
            </a:r>
            <a:r>
              <a:rPr lang="en-US" sz="2100" dirty="0"/>
              <a:t>B</a:t>
            </a:r>
            <a:r>
              <a:rPr lang="en-US" sz="21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∥</a:t>
            </a:r>
            <a:r>
              <a:rPr lang="en-US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US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1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=1</a:t>
            </a:r>
            <a:r>
              <a:rPr lang="en-US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, B</a:t>
            </a:r>
            <a:r>
              <a:rPr lang="en-US" sz="21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r>
              <a:rPr lang="en-US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US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1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=0.1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1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100" dirty="0" err="1" smtClean="0"/>
              <a:t>l</a:t>
            </a:r>
            <a:r>
              <a:rPr lang="en-US" sz="2100" baseline="-25000" dirty="0" err="1" smtClean="0"/>
              <a:t>B</a:t>
            </a:r>
            <a:r>
              <a:rPr lang="en-US" sz="21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∥</a:t>
            </a:r>
            <a:r>
              <a:rPr lang="en-US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US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1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1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r>
              <a:rPr lang="en-US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=10 (measure of difference from slab)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1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pectral shape similar to Matt’s simulation (but results are not sensitive to spectrum at </a:t>
            </a:r>
            <a:r>
              <a:rPr lang="en-US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1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&gt;~</a:t>
            </a:r>
            <a:r>
              <a:rPr lang="en-US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1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200" dirty="0" smtClean="0"/>
              <a:t> </a:t>
            </a:r>
            <a:endParaRPr lang="en-US" sz="2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1920183"/>
            <a:ext cx="6705601" cy="3903155"/>
            <a:chOff x="-1" y="774570"/>
            <a:chExt cx="6705601" cy="3903155"/>
          </a:xfrm>
        </p:grpSpPr>
        <p:pic>
          <p:nvPicPr>
            <p:cNvPr id="55298" name="Picture 2" descr="https://lh4.googleusercontent.com/8vKpjIWRkWDPqmaQrvD46Nc1t4HGNg36pEPhrNW_HY0jcP7Mq7vk24j-pj5LgH7yPvY91BnW0HYP4mIE6eE7ewMZncGCiJ7QwDhQHBukgrOPL2oF5gqUT1TvW6kDzVrx573prnZ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54" y="1113155"/>
              <a:ext cx="5973254" cy="3120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15354" y="774570"/>
              <a:ext cx="0" cy="34561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15354" y="4230696"/>
              <a:ext cx="62902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-153729" y="2488889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[</a:t>
              </a:r>
              <a:r>
                <a:rPr lang="en-US" dirty="0" err="1" smtClean="0"/>
                <a:t>l</a:t>
              </a:r>
              <a:r>
                <a:rPr lang="en-US" baseline="-25000" dirty="0" err="1" smtClean="0"/>
                <a:t>B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69985" y="4308393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 [</a:t>
              </a:r>
              <a:r>
                <a:rPr lang="en-US" dirty="0" err="1" smtClean="0"/>
                <a:t>l</a:t>
              </a:r>
              <a:r>
                <a:rPr lang="en-US" baseline="-25000" dirty="0" err="1" smtClean="0"/>
                <a:t>B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704194" y="1181904"/>
            <a:ext cx="4976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</a:rPr>
              <a:t>A model </a:t>
            </a:r>
            <a:r>
              <a:rPr lang="en-US" sz="2400" dirty="0">
                <a:solidFill>
                  <a:srgbClr val="B00000"/>
                </a:solidFill>
              </a:rPr>
              <a:t>to </a:t>
            </a:r>
            <a:r>
              <a:rPr lang="en-US" sz="2400" dirty="0" err="1" smtClean="0">
                <a:solidFill>
                  <a:srgbClr val="B00000"/>
                </a:solidFill>
              </a:rPr>
              <a:t>mimick</a:t>
            </a:r>
            <a:r>
              <a:rPr lang="en-US" sz="2400" dirty="0" smtClean="0">
                <a:solidFill>
                  <a:srgbClr val="B00000"/>
                </a:solidFill>
              </a:rPr>
              <a:t> the </a:t>
            </a:r>
            <a:r>
              <a:rPr lang="en-US" sz="2400" dirty="0">
                <a:solidFill>
                  <a:srgbClr val="B00000"/>
                </a:solidFill>
              </a:rPr>
              <a:t>mirror field</a:t>
            </a:r>
            <a:endParaRPr lang="en-US" sz="2400" dirty="0"/>
          </a:p>
        </p:txBody>
      </p:sp>
      <p:sp>
        <p:nvSpPr>
          <p:cNvPr id="11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4" y="1571463"/>
            <a:ext cx="5773246" cy="4209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04" y="1571463"/>
            <a:ext cx="5513841" cy="42030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-224682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Monte Carlo simulations of CR diffusion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095054"/>
              </p:ext>
            </p:extLst>
          </p:nvPr>
        </p:nvGraphicFramePr>
        <p:xfrm>
          <a:off x="2548164" y="4019323"/>
          <a:ext cx="1025464" cy="367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0" name="Equation" r:id="rId5" imgW="672840" imgH="241200" progId="Equation.DSMT4">
                  <p:embed/>
                </p:oleObj>
              </mc:Choice>
              <mc:Fallback>
                <p:oleObj name="Equation" r:id="rId5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8164" y="4019323"/>
                        <a:ext cx="1025464" cy="367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286160"/>
              </p:ext>
            </p:extLst>
          </p:nvPr>
        </p:nvGraphicFramePr>
        <p:xfrm>
          <a:off x="9362619" y="2519815"/>
          <a:ext cx="5238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1" name="Equation" r:id="rId7" imgW="342720" imgH="190440" progId="Equation.DSMT4">
                  <p:embed/>
                </p:oleObj>
              </mc:Choice>
              <mc:Fallback>
                <p:oleObj name="Equation" r:id="rId7" imgW="342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62619" y="2519815"/>
                        <a:ext cx="523875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50975"/>
              </p:ext>
            </p:extLst>
          </p:nvPr>
        </p:nvGraphicFramePr>
        <p:xfrm>
          <a:off x="9789425" y="3192917"/>
          <a:ext cx="472623" cy="24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2" name="Equation" r:id="rId9" imgW="291960" imgH="152280" progId="Equation.DSMT4">
                  <p:embed/>
                </p:oleObj>
              </mc:Choice>
              <mc:Fallback>
                <p:oleObj name="Equation" r:id="rId9" imgW="2919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89425" y="3192917"/>
                        <a:ext cx="472623" cy="246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441266"/>
              </p:ext>
            </p:extLst>
          </p:nvPr>
        </p:nvGraphicFramePr>
        <p:xfrm>
          <a:off x="8499800" y="5809744"/>
          <a:ext cx="2789383" cy="46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3" name="Equation" r:id="rId11" imgW="1536480" imgH="253800" progId="Equation.DSMT4">
                  <p:embed/>
                </p:oleObj>
              </mc:Choice>
              <mc:Fallback>
                <p:oleObj name="Equation" r:id="rId11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99800" y="5809744"/>
                        <a:ext cx="2789383" cy="461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8817427" y="1992086"/>
            <a:ext cx="1" cy="3138622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88725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4" name="Equation" r:id="rId13" imgW="914400" imgH="179640" progId="Equation.DSMT4">
                  <p:embed/>
                </p:oleObj>
              </mc:Choice>
              <mc:Fallback>
                <p:oleObj name="Equation" r:id="rId13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44381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5" name="Equation" r:id="rId15" imgW="914400" imgH="179640" progId="Equation.DSMT4">
                  <p:embed/>
                </p:oleObj>
              </mc:Choice>
              <mc:Fallback>
                <p:oleObj name="Equation" r:id="rId15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881114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6" name="Equation" r:id="rId16" imgW="914400" imgH="179640" progId="Equation.DSMT4">
                  <p:embed/>
                </p:oleObj>
              </mc:Choice>
              <mc:Fallback>
                <p:oleObj name="Equation" r:id="rId16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766863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7" name="Equation" r:id="rId17" imgW="914400" imgH="179640" progId="Equation.DSMT4">
                  <p:embed/>
                </p:oleObj>
              </mc:Choice>
              <mc:Fallback>
                <p:oleObj name="Equation" r:id="rId17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914986"/>
              </p:ext>
            </p:extLst>
          </p:nvPr>
        </p:nvGraphicFramePr>
        <p:xfrm>
          <a:off x="8148447" y="2027351"/>
          <a:ext cx="668980" cy="36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8" name="Equation" r:id="rId18" imgW="419040" imgH="228600" progId="Equation.DSMT4">
                  <p:embed/>
                </p:oleObj>
              </mc:Choice>
              <mc:Fallback>
                <p:oleObj name="Equation" r:id="rId18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48447" y="2027351"/>
                        <a:ext cx="668980" cy="364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231013"/>
              </p:ext>
            </p:extLst>
          </p:nvPr>
        </p:nvGraphicFramePr>
        <p:xfrm>
          <a:off x="4041475" y="5859231"/>
          <a:ext cx="3695393" cy="54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9" name="Equation" r:id="rId20" imgW="1714320" imgH="253800" progId="Equation.DSMT4">
                  <p:embed/>
                </p:oleObj>
              </mc:Choice>
              <mc:Fallback>
                <p:oleObj name="Equation" r:id="rId20" imgW="1714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41475" y="5859231"/>
                        <a:ext cx="3695393" cy="547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101468" y="5886899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dashed lines:</a:t>
            </a:r>
            <a:endParaRPr lang="en-US" sz="2400" dirty="0"/>
          </a:p>
        </p:txBody>
      </p:sp>
      <p:sp>
        <p:nvSpPr>
          <p:cNvPr id="20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224682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Summary</a:t>
            </a:r>
            <a:endParaRPr lang="en-US" sz="36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88725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Equation" r:id="rId3" imgW="914400" imgH="179640" progId="Equation.DSMT4">
                  <p:embed/>
                </p:oleObj>
              </mc:Choice>
              <mc:Fallback>
                <p:oleObj name="Equation" r:id="rId3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44381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Equation" r:id="rId5" imgW="914400" imgH="179640" progId="Equation.DSMT4">
                  <p:embed/>
                </p:oleObj>
              </mc:Choice>
              <mc:Fallback>
                <p:oleObj name="Equation" r:id="rId5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881114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Equation" r:id="rId6" imgW="914400" imgH="179640" progId="Equation.DSMT4">
                  <p:embed/>
                </p:oleObj>
              </mc:Choice>
              <mc:Fallback>
                <p:oleObj name="Equation" r:id="rId6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766863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Equation" r:id="rId7" imgW="914400" imgH="179640" progId="Equation.DSMT4">
                  <p:embed/>
                </p:oleObj>
              </mc:Choice>
              <mc:Fallback>
                <p:oleObj name="Equation" r:id="rId7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981200" y="1917186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Mirrors are capable of considerable energy-dependent suppression of CR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CR with energies up to 100 </a:t>
            </a:r>
            <a:r>
              <a:rPr lang="en-US" sz="2400" dirty="0" err="1" smtClean="0"/>
              <a:t>GeV</a:t>
            </a:r>
            <a:r>
              <a:rPr lang="en-US" sz="2400" dirty="0" smtClean="0"/>
              <a:t> may not escape the ICM</a:t>
            </a:r>
            <a:endParaRPr lang="en-US" sz="2400" dirty="0" smtClean="0"/>
          </a:p>
          <a:p>
            <a:pPr marL="342900" indent="-342900" algn="ctr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24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5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0" y="2426670"/>
            <a:ext cx="3679371" cy="173082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turbulent, Re~10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</a:t>
            </a:r>
            <a:r>
              <a:rPr lang="en-US" dirty="0" smtClean="0"/>
              <a:t>agnetized, Rm~10</a:t>
            </a:r>
            <a:r>
              <a:rPr lang="en-US" baseline="30000" dirty="0" smtClean="0"/>
              <a:t>30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</a:t>
            </a:r>
            <a:r>
              <a:rPr lang="en-US" dirty="0" smtClean="0"/>
              <a:t>eakly collisional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-261258"/>
            <a:ext cx="10972800" cy="1600200"/>
          </a:xfrm>
        </p:spPr>
        <p:txBody>
          <a:bodyPr anchor="ctr"/>
          <a:lstStyle/>
          <a:p>
            <a:r>
              <a:rPr lang="en-US" sz="3600" dirty="0" err="1" smtClean="0"/>
              <a:t>Intracluster</a:t>
            </a:r>
            <a:r>
              <a:rPr lang="en-US" sz="3600" dirty="0" smtClean="0"/>
              <a:t> medium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1626"/>
              </p:ext>
            </p:extLst>
          </p:nvPr>
        </p:nvGraphicFramePr>
        <p:xfrm>
          <a:off x="4973638" y="2027732"/>
          <a:ext cx="2668133" cy="272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9" name="Equation" r:id="rId3" imgW="1168200" imgH="1193760" progId="Equation.DSMT4">
                  <p:embed/>
                </p:oleObj>
              </mc:Choice>
              <mc:Fallback>
                <p:oleObj name="Equation" r:id="rId3" imgW="116820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3638" y="2027732"/>
                        <a:ext cx="2668133" cy="2725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2" name="Picture 4" descr="http://chandra.harvard.edu/photo/2005/perseus/perseus_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6" y="1537743"/>
            <a:ext cx="4000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Shape 1"/>
          <p:cNvSpPr txBox="1"/>
          <p:nvPr/>
        </p:nvSpPr>
        <p:spPr>
          <a:xfrm>
            <a:off x="815359" y="5395368"/>
            <a:ext cx="3103314" cy="4751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1600" dirty="0" smtClean="0"/>
              <a:t>Chandra X-ray image of the Perseus cluster</a:t>
            </a:r>
            <a:endParaRPr sz="1600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-261258"/>
            <a:ext cx="10972800" cy="1600200"/>
          </a:xfrm>
        </p:spPr>
        <p:txBody>
          <a:bodyPr anchor="ctr"/>
          <a:lstStyle/>
          <a:p>
            <a:r>
              <a:rPr lang="en-US" sz="3600" dirty="0" smtClean="0"/>
              <a:t>Cosmic rays in galaxy clusters</a:t>
            </a:r>
            <a:endParaRPr lang="en-US" sz="36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7938"/>
            <a:ext cx="5185707" cy="521626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1964887"/>
            <a:ext cx="5562599" cy="239815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B00000"/>
                </a:solidFill>
              </a:rPr>
              <a:t>d</a:t>
            </a:r>
            <a:r>
              <a:rPr lang="en-US" sz="2200" dirty="0" smtClean="0">
                <a:solidFill>
                  <a:srgbClr val="B00000"/>
                </a:solidFill>
              </a:rPr>
              <a:t>iffuse radio halos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 smtClean="0"/>
              <a:t>ICM turbulence, product of </a:t>
            </a:r>
            <a:r>
              <a:rPr lang="en-US" sz="2200" dirty="0" err="1" smtClean="0"/>
              <a:t>hadronic</a:t>
            </a:r>
            <a:r>
              <a:rPr lang="en-US" sz="2200" dirty="0" smtClean="0"/>
              <a:t> </a:t>
            </a:r>
            <a:r>
              <a:rPr lang="en-US" sz="2200" dirty="0" err="1" smtClean="0"/>
              <a:t>colllisions</a:t>
            </a:r>
            <a:r>
              <a:rPr lang="en-US" sz="2200" dirty="0" smtClean="0"/>
              <a:t>?</a:t>
            </a:r>
            <a:endParaRPr lang="en-US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B00000"/>
                </a:solidFill>
              </a:rPr>
              <a:t>radio relics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 smtClean="0"/>
              <a:t>DSA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1060989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synchrotron emission        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   from non-thermal electrons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4245856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l-GR" sz="2400" dirty="0" smtClean="0">
                <a:solidFill>
                  <a:schemeClr val="bg2">
                    <a:lumMod val="25000"/>
                  </a:schemeClr>
                </a:solidFill>
              </a:rPr>
              <a:t>γ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-ray emission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4794321"/>
            <a:ext cx="6019800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p</a:t>
            </a:r>
            <a:r>
              <a:rPr lang="en-US" sz="2200" dirty="0" err="1" smtClean="0"/>
              <a:t>+p</a:t>
            </a:r>
            <a:r>
              <a:rPr lang="en-US" sz="2200" dirty="0" smtClean="0"/>
              <a:t> -&gt; </a:t>
            </a:r>
            <a:r>
              <a:rPr lang="el-GR" sz="2200" dirty="0" smtClean="0"/>
              <a:t>π</a:t>
            </a:r>
            <a:r>
              <a:rPr lang="en-US" sz="2200" baseline="30000" dirty="0" smtClean="0"/>
              <a:t>0 </a:t>
            </a:r>
            <a:r>
              <a:rPr lang="en-US" sz="2200" dirty="0" smtClean="0"/>
              <a:t>-&gt; </a:t>
            </a:r>
            <a:r>
              <a:rPr lang="el-GR" sz="2200" dirty="0" smtClean="0"/>
              <a:t>γγ</a:t>
            </a:r>
            <a:endParaRPr lang="en-US" sz="2200" dirty="0" smtClean="0"/>
          </a:p>
          <a:p>
            <a:endParaRPr lang="en-US" sz="2200" baseline="30000" dirty="0"/>
          </a:p>
          <a:p>
            <a:r>
              <a:rPr lang="en-US" sz="2200" i="1" dirty="0" smtClean="0"/>
              <a:t>Fermi-</a:t>
            </a:r>
            <a:r>
              <a:rPr lang="en-US" sz="2200" i="1" dirty="0" err="1" smtClean="0"/>
              <a:t>Lat</a:t>
            </a:r>
            <a:r>
              <a:rPr lang="en-US" sz="2200" i="1" dirty="0" smtClean="0"/>
              <a:t> </a:t>
            </a:r>
            <a:r>
              <a:rPr lang="en-US" sz="2200" dirty="0" smtClean="0"/>
              <a:t>above 10 </a:t>
            </a:r>
            <a:r>
              <a:rPr lang="en-US" sz="2200" dirty="0" err="1" smtClean="0"/>
              <a:t>GeV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p-pressure &lt; 1.5% of thermal pressure for </a:t>
            </a:r>
            <a:r>
              <a:rPr lang="en-US" sz="2200" i="1" dirty="0" smtClean="0"/>
              <a:t>q</a:t>
            </a:r>
            <a:r>
              <a:rPr lang="en-US" sz="2200" dirty="0" smtClean="0"/>
              <a:t>=2.1</a:t>
            </a:r>
            <a:endParaRPr lang="en-US" sz="2200" dirty="0" smtClean="0"/>
          </a:p>
          <a:p>
            <a:r>
              <a:rPr lang="en-US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Prokhorov&amp;Churazov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2014, Ackermann 2014 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-261258"/>
            <a:ext cx="10972800" cy="1600200"/>
          </a:xfrm>
        </p:spPr>
        <p:txBody>
          <a:bodyPr anchor="ctr"/>
          <a:lstStyle/>
          <a:p>
            <a:r>
              <a:rPr lang="en-US" sz="3600" dirty="0" smtClean="0"/>
              <a:t>Energies and </a:t>
            </a:r>
            <a:r>
              <a:rPr lang="en-US" sz="3600" dirty="0" err="1" smtClean="0"/>
              <a:t>Larmor</a:t>
            </a:r>
            <a:r>
              <a:rPr lang="en-US" sz="3600" dirty="0" smtClean="0"/>
              <a:t> radii of CR in ICM</a:t>
            </a:r>
            <a:endParaRPr lang="en-US" sz="36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8" y="1205375"/>
            <a:ext cx="6357413" cy="508962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763886"/>
              </p:ext>
            </p:extLst>
          </p:nvPr>
        </p:nvGraphicFramePr>
        <p:xfrm>
          <a:off x="4037067" y="2649235"/>
          <a:ext cx="864117" cy="45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1" name="Equation" r:id="rId4" imgW="431640" imgH="228600" progId="Equation.DSMT4">
                  <p:embed/>
                </p:oleObj>
              </mc:Choice>
              <mc:Fallback>
                <p:oleObj name="Equation" r:id="rId4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7067" y="2649235"/>
                        <a:ext cx="864117" cy="457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95608"/>
              </p:ext>
            </p:extLst>
          </p:nvPr>
        </p:nvGraphicFramePr>
        <p:xfrm>
          <a:off x="1778577" y="4953522"/>
          <a:ext cx="1035334" cy="45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2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8577" y="4953522"/>
                        <a:ext cx="1035334" cy="457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464987" y="1133297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CR diffusion may be suppressed effectively by magnetic fluctuations close to </a:t>
            </a:r>
            <a:r>
              <a:rPr lang="en-US" sz="2400" dirty="0" err="1" smtClean="0"/>
              <a:t>Larmor</a:t>
            </a:r>
            <a:r>
              <a:rPr lang="en-US" sz="2400" dirty="0" smtClean="0"/>
              <a:t> scales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498771" y="3106708"/>
            <a:ext cx="391886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035" y="3106708"/>
            <a:ext cx="391886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1020" y="3414535"/>
            <a:ext cx="1188823" cy="445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302" y="3405391"/>
            <a:ext cx="1194920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8" y="1205375"/>
            <a:ext cx="6357413" cy="508962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-261258"/>
            <a:ext cx="10972800" cy="1600200"/>
          </a:xfrm>
        </p:spPr>
        <p:txBody>
          <a:bodyPr anchor="ctr"/>
          <a:lstStyle/>
          <a:p>
            <a:r>
              <a:rPr lang="en-US" sz="3600" dirty="0" smtClean="0"/>
              <a:t>Energies and </a:t>
            </a:r>
            <a:r>
              <a:rPr lang="en-US" sz="3600" dirty="0" err="1" smtClean="0"/>
              <a:t>Larmor</a:t>
            </a:r>
            <a:r>
              <a:rPr lang="en-US" sz="3600" dirty="0" smtClean="0"/>
              <a:t> radii of CR in ICM</a:t>
            </a:r>
            <a:endParaRPr lang="en-US" sz="36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30977" y="2308314"/>
            <a:ext cx="4386495" cy="2679352"/>
            <a:chOff x="1253025" y="2308314"/>
            <a:chExt cx="4386495" cy="267935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253025" y="4987666"/>
              <a:ext cx="4386495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53025" y="2701740"/>
              <a:ext cx="4386495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2929798" y="2308314"/>
              <a:ext cx="1022867" cy="39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mirrors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9798" y="4591717"/>
              <a:ext cx="1022867" cy="39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mirrors</a:t>
              </a:r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4987" y="1133297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CR diffusion may be suppressed effectively by magnetic fluctuations close to </a:t>
            </a:r>
            <a:r>
              <a:rPr lang="en-US" sz="2400" dirty="0" err="1" smtClean="0"/>
              <a:t>Larmor</a:t>
            </a:r>
            <a:r>
              <a:rPr lang="en-US" sz="2400" dirty="0" smtClean="0"/>
              <a:t> scales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464987" y="300058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irror instability in ICM: l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~1 </a:t>
            </a:r>
            <a:r>
              <a:rPr lang="en-US" sz="2400" dirty="0" err="1" smtClean="0"/>
              <a:t>μpc</a:t>
            </a:r>
            <a:r>
              <a:rPr lang="en-US" sz="2400" dirty="0" smtClean="0"/>
              <a:t> </a:t>
            </a:r>
            <a:r>
              <a:rPr lang="en-US" sz="2400" dirty="0"/>
              <a:t>(B=1 </a:t>
            </a:r>
            <a:r>
              <a:rPr lang="en-US" sz="2400" dirty="0" err="1" smtClean="0"/>
              <a:t>μG</a:t>
            </a:r>
            <a:r>
              <a:rPr lang="en-US" sz="2400" dirty="0" smtClean="0"/>
              <a:t>, T=8 </a:t>
            </a:r>
            <a:r>
              <a:rPr lang="en-US" sz="2400" dirty="0" err="1" smtClean="0"/>
              <a:t>KeV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Down Arrow 17"/>
          <p:cNvSpPr/>
          <p:nvPr/>
        </p:nvSpPr>
        <p:spPr>
          <a:xfrm>
            <a:off x="9171867" y="4080852"/>
            <a:ext cx="646176" cy="7118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13755" y="4914501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</a:t>
            </a:r>
            <a:r>
              <a:rPr lang="en-US" sz="2400" dirty="0" smtClean="0"/>
              <a:t>nergy-dependent diffusion coefficient, </a:t>
            </a:r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xpect large suppression near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L</a:t>
            </a:r>
            <a:endParaRPr lang="en-US" sz="2400" baseline="-250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64524"/>
              </p:ext>
            </p:extLst>
          </p:nvPr>
        </p:nvGraphicFramePr>
        <p:xfrm>
          <a:off x="4037067" y="2649235"/>
          <a:ext cx="864117" cy="45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6" name="Equation" r:id="rId4" imgW="431640" imgH="228600" progId="Equation.DSMT4">
                  <p:embed/>
                </p:oleObj>
              </mc:Choice>
              <mc:Fallback>
                <p:oleObj name="Equation" r:id="rId4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7067" y="2649235"/>
                        <a:ext cx="864117" cy="457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673288"/>
              </p:ext>
            </p:extLst>
          </p:nvPr>
        </p:nvGraphicFramePr>
        <p:xfrm>
          <a:off x="1778577" y="4953522"/>
          <a:ext cx="1035334" cy="45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8577" y="4953522"/>
                        <a:ext cx="1035334" cy="457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498771" y="3106708"/>
            <a:ext cx="391886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6035" y="3106708"/>
            <a:ext cx="391886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1020" y="3414535"/>
            <a:ext cx="1188823" cy="4450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302" y="3405391"/>
            <a:ext cx="1194920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261258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Magnetic field structure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29349" y="5960584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Rincon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et al.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2016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15" y="1159764"/>
            <a:ext cx="4759903" cy="4729408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071746" y="1722884"/>
            <a:ext cx="7098482" cy="3840007"/>
            <a:chOff x="958464" y="1021135"/>
            <a:chExt cx="9913626" cy="5362891"/>
          </a:xfrm>
        </p:grpSpPr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1416884"/>
                </p:ext>
              </p:extLst>
            </p:nvPr>
          </p:nvGraphicFramePr>
          <p:xfrm>
            <a:off x="3171328" y="5975392"/>
            <a:ext cx="688692" cy="39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9" name="Equation" r:id="rId4" imgW="355320" imgH="203040" progId="Equation.DSMT4">
                    <p:embed/>
                  </p:oleObj>
                </mc:Choice>
                <mc:Fallback>
                  <p:oleObj name="Equation" r:id="rId4" imgW="355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71328" y="5975392"/>
                          <a:ext cx="688692" cy="393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546696"/>
                </p:ext>
              </p:extLst>
            </p:nvPr>
          </p:nvGraphicFramePr>
          <p:xfrm>
            <a:off x="7802147" y="5952564"/>
            <a:ext cx="910864" cy="43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0" name="Equation" r:id="rId6" imgW="482400" imgH="228600" progId="Equation.DSMT4">
                    <p:embed/>
                  </p:oleObj>
                </mc:Choice>
                <mc:Fallback>
                  <p:oleObj name="Equation" r:id="rId6" imgW="482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802147" y="5952564"/>
                          <a:ext cx="910864" cy="431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Arrow Connector 68"/>
            <p:cNvCxnSpPr/>
            <p:nvPr/>
          </p:nvCxnSpPr>
          <p:spPr>
            <a:xfrm flipV="1">
              <a:off x="1523535" y="1115991"/>
              <a:ext cx="0" cy="42067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2793775"/>
                </p:ext>
              </p:extLst>
            </p:nvPr>
          </p:nvGraphicFramePr>
          <p:xfrm>
            <a:off x="10515600" y="5415273"/>
            <a:ext cx="356490" cy="499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1" name="Equation" r:id="rId8" imgW="126720" imgH="177480" progId="Equation.DSMT4">
                    <p:embed/>
                  </p:oleObj>
                </mc:Choice>
                <mc:Fallback>
                  <p:oleObj name="Equation" r:id="rId8" imgW="1267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515600" y="5415273"/>
                          <a:ext cx="356490" cy="4999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7996622"/>
                </p:ext>
              </p:extLst>
            </p:nvPr>
          </p:nvGraphicFramePr>
          <p:xfrm>
            <a:off x="2533786" y="5372960"/>
            <a:ext cx="496918" cy="5260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2" name="Equation" r:id="rId10" imgW="228600" imgH="241200" progId="Equation.DSMT4">
                    <p:embed/>
                  </p:oleObj>
                </mc:Choice>
                <mc:Fallback>
                  <p:oleObj name="Equation" r:id="rId10" imgW="228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33786" y="5372960"/>
                          <a:ext cx="496918" cy="5260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581366"/>
                </p:ext>
              </p:extLst>
            </p:nvPr>
          </p:nvGraphicFramePr>
          <p:xfrm>
            <a:off x="3092958" y="5369512"/>
            <a:ext cx="597206" cy="568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3" name="Equation" r:id="rId12" imgW="266400" imgH="253800" progId="Equation.DSMT4">
                    <p:embed/>
                  </p:oleObj>
                </mc:Choice>
                <mc:Fallback>
                  <p:oleObj name="Equation" r:id="rId12" imgW="2664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92958" y="5369512"/>
                          <a:ext cx="597206" cy="5687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" name="Straight Connector 72"/>
            <p:cNvCxnSpPr/>
            <p:nvPr/>
          </p:nvCxnSpPr>
          <p:spPr>
            <a:xfrm>
              <a:off x="1523535" y="5322742"/>
              <a:ext cx="9254193" cy="0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116288"/>
                </p:ext>
              </p:extLst>
            </p:nvPr>
          </p:nvGraphicFramePr>
          <p:xfrm>
            <a:off x="1218743" y="5978877"/>
            <a:ext cx="1462088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" name="Equation" r:id="rId14" imgW="787320" imgH="203040" progId="Equation.DSMT4">
                    <p:embed/>
                  </p:oleObj>
                </mc:Choice>
                <mc:Fallback>
                  <p:oleObj name="Equation" r:id="rId14" imgW="787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218743" y="5978877"/>
                          <a:ext cx="1462088" cy="3762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9199081"/>
                </p:ext>
              </p:extLst>
            </p:nvPr>
          </p:nvGraphicFramePr>
          <p:xfrm>
            <a:off x="958464" y="1021135"/>
            <a:ext cx="536090" cy="636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5" name="Equation" r:id="rId16" imgW="203040" imgH="241200" progId="Equation.DSMT4">
                    <p:embed/>
                  </p:oleObj>
                </mc:Choice>
                <mc:Fallback>
                  <p:oleObj name="Equation" r:id="rId16" imgW="20304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958464" y="1021135"/>
                          <a:ext cx="536090" cy="6369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TextBox 75"/>
            <p:cNvSpPr txBox="1"/>
            <p:nvPr/>
          </p:nvSpPr>
          <p:spPr>
            <a:xfrm>
              <a:off x="2108007" y="3091533"/>
              <a:ext cx="1845395" cy="99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</a:t>
              </a:r>
              <a:r>
                <a:rPr lang="en-US" sz="2000" dirty="0" smtClean="0"/>
                <a:t>urbulent </a:t>
              </a:r>
            </a:p>
            <a:p>
              <a:pPr algn="ctr"/>
              <a:r>
                <a:rPr lang="en-US" sz="2000" dirty="0" smtClean="0"/>
                <a:t>motions</a:t>
              </a:r>
              <a:endParaRPr lang="en-US" sz="2000" dirty="0"/>
            </a:p>
          </p:txBody>
        </p:sp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670325"/>
                </p:ext>
              </p:extLst>
            </p:nvPr>
          </p:nvGraphicFramePr>
          <p:xfrm>
            <a:off x="7992887" y="5400808"/>
            <a:ext cx="551256" cy="551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6" name="Equation" r:id="rId18" imgW="241200" imgH="241200" progId="Equation.DSMT4">
                    <p:embed/>
                  </p:oleObj>
                </mc:Choice>
                <mc:Fallback>
                  <p:oleObj name="Equation" r:id="rId18" imgW="2412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992887" y="5400808"/>
                          <a:ext cx="551256" cy="5512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TextBox 77"/>
            <p:cNvSpPr txBox="1"/>
            <p:nvPr/>
          </p:nvSpPr>
          <p:spPr>
            <a:xfrm>
              <a:off x="7335726" y="3069232"/>
              <a:ext cx="1456157" cy="5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mirrors</a:t>
              </a:r>
              <a:endParaRPr lang="en-US" sz="2000" dirty="0" smtClean="0"/>
            </a:p>
          </p:txBody>
        </p: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141246"/>
                </p:ext>
              </p:extLst>
            </p:nvPr>
          </p:nvGraphicFramePr>
          <p:xfrm>
            <a:off x="9066598" y="3134097"/>
            <a:ext cx="1539875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7" name="Equation" r:id="rId20" imgW="685800" imgH="241200" progId="Equation.DSMT4">
                    <p:embed/>
                  </p:oleObj>
                </mc:Choice>
                <mc:Fallback>
                  <p:oleObj name="Equation" r:id="rId20" imgW="6858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066598" y="3134097"/>
                          <a:ext cx="1539875" cy="541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4596181"/>
                </p:ext>
              </p:extLst>
            </p:nvPr>
          </p:nvGraphicFramePr>
          <p:xfrm>
            <a:off x="1669558" y="5373036"/>
            <a:ext cx="627744" cy="542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8" name="Equation" r:id="rId22" imgW="279360" imgH="241200" progId="Equation.DSMT4">
                    <p:embed/>
                  </p:oleObj>
                </mc:Choice>
                <mc:Fallback>
                  <p:oleObj name="Equation" r:id="rId22" imgW="279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669558" y="5373036"/>
                          <a:ext cx="627744" cy="5421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5064558"/>
                </p:ext>
              </p:extLst>
            </p:nvPr>
          </p:nvGraphicFramePr>
          <p:xfrm>
            <a:off x="3871810" y="5401036"/>
            <a:ext cx="414338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9" name="Equation" r:id="rId24" imgW="190440" imgH="241200" progId="Equation.DSMT4">
                    <p:embed/>
                  </p:oleObj>
                </mc:Choice>
                <mc:Fallback>
                  <p:oleObj name="Equation" r:id="rId24" imgW="19044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871810" y="5401036"/>
                          <a:ext cx="414338" cy="527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Connector 81"/>
            <p:cNvCxnSpPr/>
            <p:nvPr/>
          </p:nvCxnSpPr>
          <p:spPr>
            <a:xfrm flipV="1">
              <a:off x="1949787" y="5169408"/>
              <a:ext cx="0" cy="1533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787408" y="5163312"/>
              <a:ext cx="0" cy="1533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378436" y="5169408"/>
              <a:ext cx="0" cy="1533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8175988" y="5163312"/>
              <a:ext cx="0" cy="1533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6729983" y="2681789"/>
              <a:ext cx="3779235" cy="2572963"/>
            </a:xfrm>
            <a:custGeom>
              <a:avLst/>
              <a:gdLst>
                <a:gd name="connsiteX0" fmla="*/ 0 w 4315014"/>
                <a:gd name="connsiteY0" fmla="*/ 1951171 h 2572963"/>
                <a:gd name="connsiteX1" fmla="*/ 755904 w 4315014"/>
                <a:gd name="connsiteY1" fmla="*/ 329635 h 2572963"/>
                <a:gd name="connsiteX2" fmla="*/ 1584960 w 4315014"/>
                <a:gd name="connsiteY2" fmla="*/ 97987 h 2572963"/>
                <a:gd name="connsiteX3" fmla="*/ 3450336 w 4315014"/>
                <a:gd name="connsiteY3" fmla="*/ 1536643 h 2572963"/>
                <a:gd name="connsiteX4" fmla="*/ 4218432 w 4315014"/>
                <a:gd name="connsiteY4" fmla="*/ 2365699 h 2572963"/>
                <a:gd name="connsiteX5" fmla="*/ 4303776 w 4315014"/>
                <a:gd name="connsiteY5" fmla="*/ 2572963 h 257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5014" h="2572963">
                  <a:moveTo>
                    <a:pt x="0" y="1951171"/>
                  </a:moveTo>
                  <a:cubicBezTo>
                    <a:pt x="245872" y="1294835"/>
                    <a:pt x="491744" y="638499"/>
                    <a:pt x="755904" y="329635"/>
                  </a:cubicBezTo>
                  <a:cubicBezTo>
                    <a:pt x="1020064" y="20771"/>
                    <a:pt x="1135888" y="-103181"/>
                    <a:pt x="1584960" y="97987"/>
                  </a:cubicBezTo>
                  <a:cubicBezTo>
                    <a:pt x="2034032" y="299155"/>
                    <a:pt x="3011424" y="1158691"/>
                    <a:pt x="3450336" y="1536643"/>
                  </a:cubicBezTo>
                  <a:cubicBezTo>
                    <a:pt x="3889248" y="1914595"/>
                    <a:pt x="4076192" y="2192979"/>
                    <a:pt x="4218432" y="2365699"/>
                  </a:cubicBezTo>
                  <a:cubicBezTo>
                    <a:pt x="4360672" y="2538419"/>
                    <a:pt x="4303776" y="2572963"/>
                    <a:pt x="4303776" y="2572963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4109956" y="5338606"/>
              <a:ext cx="0" cy="1533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831535" y="2340639"/>
              <a:ext cx="1053416" cy="5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folds</a:t>
              </a:r>
              <a:endParaRPr lang="en-US" sz="2000" dirty="0" smtClean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48256" y="2096118"/>
              <a:ext cx="7839456" cy="3158634"/>
            </a:xfrm>
            <a:custGeom>
              <a:avLst/>
              <a:gdLst>
                <a:gd name="connsiteX0" fmla="*/ 0 w 6570853"/>
                <a:gd name="connsiteY0" fmla="*/ 1098186 h 3158634"/>
                <a:gd name="connsiteX1" fmla="*/ 1658112 w 6570853"/>
                <a:gd name="connsiteY1" fmla="*/ 61866 h 3158634"/>
                <a:gd name="connsiteX2" fmla="*/ 2633472 w 6570853"/>
                <a:gd name="connsiteY2" fmla="*/ 208170 h 3158634"/>
                <a:gd name="connsiteX3" fmla="*/ 3767328 w 6570853"/>
                <a:gd name="connsiteY3" fmla="*/ 951882 h 3158634"/>
                <a:gd name="connsiteX4" fmla="*/ 6144768 w 6570853"/>
                <a:gd name="connsiteY4" fmla="*/ 2549034 h 3158634"/>
                <a:gd name="connsiteX5" fmla="*/ 6559296 w 6570853"/>
                <a:gd name="connsiteY5" fmla="*/ 3158634 h 315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0853" h="3158634">
                  <a:moveTo>
                    <a:pt x="0" y="1098186"/>
                  </a:moveTo>
                  <a:cubicBezTo>
                    <a:pt x="609600" y="654194"/>
                    <a:pt x="1219200" y="210202"/>
                    <a:pt x="1658112" y="61866"/>
                  </a:cubicBezTo>
                  <a:cubicBezTo>
                    <a:pt x="2097024" y="-86470"/>
                    <a:pt x="2281936" y="59834"/>
                    <a:pt x="2633472" y="208170"/>
                  </a:cubicBezTo>
                  <a:cubicBezTo>
                    <a:pt x="2985008" y="356506"/>
                    <a:pt x="3767328" y="951882"/>
                    <a:pt x="3767328" y="951882"/>
                  </a:cubicBezTo>
                  <a:cubicBezTo>
                    <a:pt x="4352544" y="1342026"/>
                    <a:pt x="5679440" y="2181242"/>
                    <a:pt x="6144768" y="2549034"/>
                  </a:cubicBezTo>
                  <a:cubicBezTo>
                    <a:pt x="6610096" y="2916826"/>
                    <a:pt x="6584696" y="3037730"/>
                    <a:pt x="6559296" y="315863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742029">
              <a:off x="5007500" y="3128766"/>
              <a:ext cx="3622839" cy="5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Alfvén</a:t>
              </a:r>
              <a:r>
                <a:rPr lang="en-US" sz="2000" dirty="0" smtClean="0"/>
                <a:t>-wave cascade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6876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261258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Simulations of mirror instability (M. Kunz)</a:t>
            </a:r>
            <a:endParaRPr lang="en-US" sz="3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1076161"/>
            <a:ext cx="4034140" cy="4714692"/>
            <a:chOff x="338360" y="856705"/>
            <a:chExt cx="4034140" cy="47146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0059" y="1508783"/>
              <a:ext cx="3502441" cy="3523441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885076" y="5193792"/>
              <a:ext cx="14874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82752" y="1508784"/>
              <a:ext cx="12192" cy="14782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60436" y="52020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8360" y="163372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426464" y="1338942"/>
              <a:ext cx="755904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82612" y="1348956"/>
              <a:ext cx="7437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6040563"/>
                </p:ext>
              </p:extLst>
            </p:nvPr>
          </p:nvGraphicFramePr>
          <p:xfrm>
            <a:off x="1613662" y="856705"/>
            <a:ext cx="381508" cy="490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65" name="Equation" r:id="rId4" imgW="177480" imgH="228600" progId="Equation.DSMT4">
                    <p:embed/>
                  </p:oleObj>
                </mc:Choice>
                <mc:Fallback>
                  <p:oleObj name="Equation" r:id="rId4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13662" y="856705"/>
                          <a:ext cx="381508" cy="4905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8128980"/>
                </p:ext>
              </p:extLst>
            </p:nvPr>
          </p:nvGraphicFramePr>
          <p:xfrm>
            <a:off x="3180399" y="927891"/>
            <a:ext cx="348138" cy="34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66" name="Equation" r:id="rId6" imgW="152280" imgH="152280" progId="Equation.DSMT4">
                    <p:embed/>
                  </p:oleObj>
                </mc:Choice>
                <mc:Fallback>
                  <p:oleObj name="Equation" r:id="rId6" imgW="1522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80399" y="927891"/>
                          <a:ext cx="348138" cy="348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1082911" y="5574817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hearing periodic box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813322"/>
              </p:ext>
            </p:extLst>
          </p:nvPr>
        </p:nvGraphicFramePr>
        <p:xfrm>
          <a:off x="4413309" y="1482870"/>
          <a:ext cx="762125" cy="6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7" name="Equation" r:id="rId8" imgW="469800" imgH="393480" progId="Equation.DSMT4">
                  <p:embed/>
                </p:oleObj>
              </mc:Choice>
              <mc:Fallback>
                <p:oleObj name="Equation" r:id="rId8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3309" y="1482870"/>
                        <a:ext cx="762125" cy="63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>
          <a:xfrm>
            <a:off x="5300931" y="1661685"/>
            <a:ext cx="390144" cy="219456"/>
          </a:xfrm>
          <a:prstGeom prst="rightArrow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557857"/>
              </p:ext>
            </p:extLst>
          </p:nvPr>
        </p:nvGraphicFramePr>
        <p:xfrm>
          <a:off x="5800908" y="1446294"/>
          <a:ext cx="1607240" cy="7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8" name="Equation" r:id="rId10" imgW="1002960" imgH="444240" progId="Equation.DSMT4">
                  <p:embed/>
                </p:oleObj>
              </mc:Choice>
              <mc:Fallback>
                <p:oleObj name="Equation" r:id="rId10" imgW="1002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00908" y="1446294"/>
                        <a:ext cx="1607240" cy="712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5434" y="2800796"/>
            <a:ext cx="4791651" cy="311245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56150" y="2192822"/>
            <a:ext cx="65469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0000"/>
                </a:solidFill>
              </a:rPr>
              <a:t>PEGASUS</a:t>
            </a:r>
            <a:r>
              <a:rPr lang="en-US" dirty="0" smtClean="0"/>
              <a:t> hybrid code: kinetic ions, fluid isothermal electrons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Kunz, Stone &amp; Bai 2014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178352"/>
              </p:ext>
            </p:extLst>
          </p:nvPr>
        </p:nvGraphicFramePr>
        <p:xfrm>
          <a:off x="5300931" y="5913253"/>
          <a:ext cx="1336544" cy="54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9" name="Equation" r:id="rId13" imgW="622080" imgH="253800" progId="Equation.DSMT4">
                  <p:embed/>
                </p:oleObj>
              </mc:Choice>
              <mc:Fallback>
                <p:oleObj name="Equation" r:id="rId13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00931" y="5913253"/>
                        <a:ext cx="1336544" cy="54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604528" y="608944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hearing sheet</a:t>
            </a:r>
            <a:endParaRPr lang="en-US" dirty="0"/>
          </a:p>
        </p:txBody>
      </p:sp>
      <p:sp>
        <p:nvSpPr>
          <p:cNvPr id="24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224682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Properties of the mirror field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91093" y="5582588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patial structure of the mirror instability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43167" y="1326750"/>
            <a:ext cx="5997729" cy="2643477"/>
            <a:chOff x="5003591" y="1277982"/>
            <a:chExt cx="5835097" cy="25717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3591" y="1277982"/>
              <a:ext cx="5835097" cy="1853522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9509961"/>
                </p:ext>
              </p:extLst>
            </p:nvPr>
          </p:nvGraphicFramePr>
          <p:xfrm>
            <a:off x="6933438" y="3110072"/>
            <a:ext cx="385484" cy="280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2" name="Equation" r:id="rId4" imgW="279360" imgH="203040" progId="Equation.DSMT4">
                    <p:embed/>
                  </p:oleObj>
                </mc:Choice>
                <mc:Fallback>
                  <p:oleObj name="Equation" r:id="rId4" imgW="2793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933438" y="3110072"/>
                          <a:ext cx="385484" cy="2803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2198240"/>
                </p:ext>
              </p:extLst>
            </p:nvPr>
          </p:nvGraphicFramePr>
          <p:xfrm>
            <a:off x="8500849" y="3110072"/>
            <a:ext cx="397682" cy="289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3" name="Equation" r:id="rId6" imgW="279360" imgH="203040" progId="Equation.DSMT4">
                    <p:embed/>
                  </p:oleObj>
                </mc:Choice>
                <mc:Fallback>
                  <p:oleObj name="Equation" r:id="rId6" imgW="2793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500849" y="3110072"/>
                          <a:ext cx="397682" cy="2892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472941"/>
                </p:ext>
              </p:extLst>
            </p:nvPr>
          </p:nvGraphicFramePr>
          <p:xfrm>
            <a:off x="10080458" y="3119376"/>
            <a:ext cx="321565" cy="285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4" name="Equation" r:id="rId8" imgW="228600" imgH="203040" progId="Equation.DSMT4">
                    <p:embed/>
                  </p:oleObj>
                </mc:Choice>
                <mc:Fallback>
                  <p:oleObj name="Equation" r:id="rId8" imgW="2286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080458" y="3119376"/>
                          <a:ext cx="321565" cy="285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6965989"/>
                </p:ext>
              </p:extLst>
            </p:nvPr>
          </p:nvGraphicFramePr>
          <p:xfrm>
            <a:off x="8102092" y="3291904"/>
            <a:ext cx="383540" cy="557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5" name="Equation" r:id="rId10" imgW="279360" imgH="406080" progId="Equation.DSMT4">
                    <p:embed/>
                  </p:oleObj>
                </mc:Choice>
                <mc:Fallback>
                  <p:oleObj name="Equation" r:id="rId10" imgW="27936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02092" y="3291904"/>
                          <a:ext cx="383540" cy="5578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5940051" y="3687322"/>
            <a:ext cx="574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D magnetic fluctuation spectrum of mirror instability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903285" y="5958546"/>
            <a:ext cx="1622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Kunz et al. 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104" y="1322640"/>
            <a:ext cx="5010693" cy="425332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940051" y="4126823"/>
            <a:ext cx="5486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/>
              <a:t>p</a:t>
            </a:r>
            <a:r>
              <a:rPr lang="en-US" sz="2200" dirty="0" smtClean="0"/>
              <a:t>arallel CR diffusion mainly governed by transverse magnetic fluctuations along field line with mean field B</a:t>
            </a:r>
            <a:r>
              <a:rPr lang="en-US" sz="2200" baseline="-25000" dirty="0" smtClean="0"/>
              <a:t>0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/>
              <a:t>in mirrors </a:t>
            </a:r>
            <a:r>
              <a:rPr lang="el-GR" sz="2200" dirty="0" smtClean="0"/>
              <a:t>δ</a:t>
            </a:r>
            <a:r>
              <a:rPr lang="en-US" sz="2200" dirty="0" smtClean="0"/>
              <a:t>B</a:t>
            </a:r>
            <a:r>
              <a:rPr lang="en-US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∥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/B</a:t>
            </a:r>
            <a:r>
              <a:rPr lang="en-US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~1, </a:t>
            </a:r>
            <a:r>
              <a:rPr lang="el-GR" sz="2200" dirty="0" smtClean="0"/>
              <a:t>δ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2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~0.1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2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2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∥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100 </a:t>
            </a:r>
            <a:r>
              <a:rPr lang="en-US" sz="2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2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Li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14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224682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Parallel Diffusivity at High Energies</a:t>
            </a:r>
            <a:endParaRPr lang="en-US" sz="3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83112"/>
              </p:ext>
            </p:extLst>
          </p:nvPr>
        </p:nvGraphicFramePr>
        <p:xfrm>
          <a:off x="3613456" y="1650549"/>
          <a:ext cx="4496401" cy="66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Equation" r:id="rId3" imgW="1714320" imgH="253800" progId="Equation.DSMT4">
                  <p:embed/>
                </p:oleObj>
              </mc:Choice>
              <mc:Fallback>
                <p:oleObj name="Equation" r:id="rId3" imgW="1714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3456" y="1650549"/>
                        <a:ext cx="4496401" cy="666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957691" y="3526509"/>
            <a:ext cx="37366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calculate </a:t>
            </a:r>
            <a:r>
              <a:rPr lang="en-US" sz="2200" dirty="0" smtClean="0"/>
              <a:t>small change of pitch angle over </a:t>
            </a:r>
            <a:r>
              <a:rPr lang="en-US" sz="2200" dirty="0" err="1" smtClean="0"/>
              <a:t>l</a:t>
            </a:r>
            <a:r>
              <a:rPr lang="en-US" sz="2200" baseline="-25000" dirty="0" err="1" smtClean="0"/>
              <a:t>B</a:t>
            </a:r>
            <a:r>
              <a:rPr lang="en-US" sz="2200" dirty="0" smtClean="0"/>
              <a:t> -&gt; </a:t>
            </a:r>
          </a:p>
          <a:p>
            <a:r>
              <a:rPr lang="en-US" sz="2200" dirty="0" smtClean="0"/>
              <a:t>random walk</a:t>
            </a:r>
            <a:endParaRPr lang="en-US" sz="2200" dirty="0"/>
          </a:p>
        </p:txBody>
      </p:sp>
      <p:sp>
        <p:nvSpPr>
          <p:cNvPr id="20" name="Rectangle 19"/>
          <p:cNvSpPr/>
          <p:nvPr/>
        </p:nvSpPr>
        <p:spPr>
          <a:xfrm>
            <a:off x="3826028" y="2270992"/>
            <a:ext cx="396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B00000"/>
                </a:solidFill>
              </a:rPr>
              <a:t>v</a:t>
            </a:r>
            <a:r>
              <a:rPr lang="en-US" sz="2200" dirty="0" smtClean="0">
                <a:solidFill>
                  <a:srgbClr val="B00000"/>
                </a:solidFill>
              </a:rPr>
              <a:t>alid for </a:t>
            </a:r>
            <a:r>
              <a:rPr lang="en-US" sz="2200" dirty="0" err="1" smtClean="0">
                <a:solidFill>
                  <a:srgbClr val="B00000"/>
                </a:solidFill>
              </a:rPr>
              <a:t>r</a:t>
            </a:r>
            <a:r>
              <a:rPr lang="en-US" sz="2200" baseline="-25000" dirty="0" err="1" smtClean="0">
                <a:solidFill>
                  <a:srgbClr val="B00000"/>
                </a:solidFill>
              </a:rPr>
              <a:t>L</a:t>
            </a:r>
            <a:r>
              <a:rPr lang="en-US" sz="2200" dirty="0" smtClean="0">
                <a:solidFill>
                  <a:srgbClr val="B00000"/>
                </a:solidFill>
              </a:rPr>
              <a:t>&gt;&gt;</a:t>
            </a:r>
            <a:r>
              <a:rPr lang="en-US" sz="2200" dirty="0" err="1" smtClean="0">
                <a:solidFill>
                  <a:srgbClr val="B00000"/>
                </a:solidFill>
              </a:rPr>
              <a:t>l</a:t>
            </a:r>
            <a:r>
              <a:rPr lang="en-US" sz="2200" baseline="-25000" dirty="0" err="1" smtClean="0">
                <a:solidFill>
                  <a:srgbClr val="B00000"/>
                </a:solidFill>
              </a:rPr>
              <a:t>B</a:t>
            </a:r>
            <a:endParaRPr lang="en-US" sz="2200" baseline="-25000" dirty="0">
              <a:solidFill>
                <a:srgbClr val="B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8356" y="5769385"/>
            <a:ext cx="71352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exact </a:t>
            </a:r>
            <a:r>
              <a:rPr lang="en-US" sz="2200" dirty="0" smtClean="0"/>
              <a:t>form depends on field structure, need simulations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7402286" y="1789962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Jokipii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1969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26823"/>
              </p:ext>
            </p:extLst>
          </p:nvPr>
        </p:nvGraphicFramePr>
        <p:xfrm>
          <a:off x="5603872" y="3141313"/>
          <a:ext cx="4197573" cy="85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Equation" r:id="rId5" imgW="2247840" imgH="457200" progId="Equation.DSMT4">
                  <p:embed/>
                </p:oleObj>
              </mc:Choice>
              <mc:Fallback>
                <p:oleObj name="Equation" r:id="rId5" imgW="2247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3872" y="3141313"/>
                        <a:ext cx="4197573" cy="853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476935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Equation" r:id="rId7" imgW="914400" imgH="179640" progId="Equation.DSMT4">
                  <p:embed/>
                </p:oleObj>
              </mc:Choice>
              <mc:Fallback>
                <p:oleObj name="Equation" r:id="rId7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971309"/>
              </p:ext>
            </p:extLst>
          </p:nvPr>
        </p:nvGraphicFramePr>
        <p:xfrm>
          <a:off x="5614760" y="4180594"/>
          <a:ext cx="3318817" cy="94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Equation" r:id="rId9" imgW="1777680" imgH="507960" progId="Equation.DSMT4">
                  <p:embed/>
                </p:oleObj>
              </mc:Choice>
              <mc:Fallback>
                <p:oleObj name="Equation" r:id="rId9" imgW="1777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4760" y="4180594"/>
                        <a:ext cx="3318817" cy="948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1"/>
          <p:cNvSpPr txBox="1">
            <a:spLocks/>
          </p:cNvSpPr>
          <p:nvPr/>
        </p:nvSpPr>
        <p:spPr>
          <a:xfrm>
            <a:off x="1981200" y="6559298"/>
            <a:ext cx="8534400" cy="4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Plasma Kinetics Workshop 2016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 background presentation" id="{7C18907C-4901-42BD-8F2C-E63B32C9DCA3}" vid="{B4FC953D-0C69-4290-95E2-4EA0E2E67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111A70-0198-4F40-BEFB-ADDC651BC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0</TotalTime>
  <Words>458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 Math</vt:lpstr>
      <vt:lpstr>Century Gothic</vt:lpstr>
      <vt:lpstr>Courier New</vt:lpstr>
      <vt:lpstr>Palatino Linotype</vt:lpstr>
      <vt:lpstr>Company background presentation</vt:lpstr>
      <vt:lpstr>Equation</vt:lpstr>
      <vt:lpstr>MathType 6.0 Equation</vt:lpstr>
      <vt:lpstr>Cosmic Ray Diffusion in Mirror Fluctuations</vt:lpstr>
      <vt:lpstr>Intracluster medium</vt:lpstr>
      <vt:lpstr>Cosmic rays in galaxy clusters</vt:lpstr>
      <vt:lpstr>Energies and Larmor radii of CR in ICM</vt:lpstr>
      <vt:lpstr>Energies and Larmor radii of CR in ICM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2015-07-19T03:57:50Z</dcterms:created>
  <dcterms:modified xsi:type="dcterms:W3CDTF">2016-08-04T07:44:34Z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TC034605109991</vt:lpwstr>
  </property>
</Properties>
</file>