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1" r:id="rId11"/>
    <p:sldId id="337" r:id="rId12"/>
    <p:sldId id="335" r:id="rId13"/>
    <p:sldId id="314" r:id="rId14"/>
    <p:sldId id="336" r:id="rId15"/>
    <p:sldId id="315" r:id="rId16"/>
    <p:sldId id="316" r:id="rId17"/>
    <p:sldId id="317" r:id="rId18"/>
    <p:sldId id="338" r:id="rId19"/>
    <p:sldId id="339" r:id="rId20"/>
    <p:sldId id="310" r:id="rId21"/>
    <p:sldId id="340" r:id="rId22"/>
    <p:sldId id="318" r:id="rId23"/>
    <p:sldId id="319" r:id="rId24"/>
    <p:sldId id="341" r:id="rId25"/>
    <p:sldId id="313" r:id="rId26"/>
    <p:sldId id="320" r:id="rId27"/>
    <p:sldId id="325" r:id="rId28"/>
    <p:sldId id="321" r:id="rId29"/>
    <p:sldId id="332" r:id="rId30"/>
    <p:sldId id="322" r:id="rId31"/>
    <p:sldId id="323" r:id="rId32"/>
    <p:sldId id="324" r:id="rId33"/>
    <p:sldId id="343" r:id="rId34"/>
    <p:sldId id="326" r:id="rId35"/>
    <p:sldId id="344" r:id="rId36"/>
    <p:sldId id="327" r:id="rId37"/>
    <p:sldId id="329" r:id="rId38"/>
    <p:sldId id="345" r:id="rId39"/>
    <p:sldId id="330" r:id="rId40"/>
    <p:sldId id="331" r:id="rId41"/>
    <p:sldId id="342" r:id="rId4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0D"/>
    <a:srgbClr val="E9E2C6"/>
    <a:srgbClr val="082E19"/>
    <a:srgbClr val="021F0E"/>
    <a:srgbClr val="5B9BD5"/>
    <a:srgbClr val="0C2B1E"/>
    <a:srgbClr val="172C20"/>
    <a:srgbClr val="E8E1C3"/>
    <a:srgbClr val="EAE3C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6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7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2020-09-28(Mon)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2020-09-28(Mon)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2020-09-28(Mon)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2020-09-28(Mon)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2020-09-28(Mon)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2020-09-28(Mon)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2020-09-28(Mon)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2020-09-28(Mon)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2020-09-28(Mon)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dcasts.ox.ac.uk/15-nearly-free-electron-model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2D46D5-F196-466B-B3AA-3E9DEC9CC134}"/>
              </a:ext>
            </a:extLst>
          </p:cNvPr>
          <p:cNvSpPr txBox="1"/>
          <p:nvPr/>
        </p:nvSpPr>
        <p:spPr>
          <a:xfrm>
            <a:off x="2235200" y="1998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2"/>
              </a:rPr>
              <a:t>15. Nearly Free Electron Model</a:t>
            </a:r>
            <a:endParaRPr lang="ko-KR" altLang="en-US" dirty="0"/>
          </a:p>
        </p:txBody>
      </p:sp>
      <p:pic>
        <p:nvPicPr>
          <p:cNvPr id="3" name="그림 개체 틀 2">
            <a:extLst>
              <a:ext uri="{FF2B5EF4-FFF2-40B4-BE49-F238E27FC236}">
                <a16:creationId xmlns:a16="http://schemas.microsoft.com/office/drawing/2014/main" id="{ECCD68D4-FEEA-4F1C-B5EB-B576F44CE9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704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B017AF7-5E5C-4179-B8EF-C9F17D927C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r="844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EDC691-8A3E-450D-8652-D9A163363E7B}"/>
              </a:ext>
            </a:extLst>
          </p:cNvPr>
          <p:cNvSpPr txBox="1"/>
          <p:nvPr/>
        </p:nvSpPr>
        <p:spPr>
          <a:xfrm flipH="1">
            <a:off x="5366252" y="1771232"/>
            <a:ext cx="406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WHY THE GAP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D9222-0B10-4C4D-A238-9D282BAAEC58}"/>
              </a:ext>
            </a:extLst>
          </p:cNvPr>
          <p:cNvSpPr txBox="1"/>
          <p:nvPr/>
        </p:nvSpPr>
        <p:spPr>
          <a:xfrm flipH="1">
            <a:off x="3004051" y="2662289"/>
            <a:ext cx="406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EXAMINE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E9386-7DA7-40DA-B354-460CCCDE2A71}"/>
              </a:ext>
            </a:extLst>
          </p:cNvPr>
          <p:cNvSpPr txBox="1"/>
          <p:nvPr/>
        </p:nvSpPr>
        <p:spPr>
          <a:xfrm flipH="1">
            <a:off x="4061459" y="5608493"/>
            <a:ext cx="406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AND ALL OTHER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7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C40AE43-F711-4B6E-BB67-3049DC8D9D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871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9EFC041-42FC-401B-ACCC-8DFFF3C027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r="844"/>
          <a:stretch>
            <a:fillRect/>
          </a:stretch>
        </p:blipFill>
        <p:spPr>
          <a:xfrm>
            <a:off x="2562225" y="793750"/>
            <a:ext cx="8161338" cy="57785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B1FBED-E0C4-45DF-A16E-F38ED6F32691}"/>
              </a:ext>
            </a:extLst>
          </p:cNvPr>
          <p:cNvSpPr txBox="1"/>
          <p:nvPr/>
        </p:nvSpPr>
        <p:spPr>
          <a:xfrm flipH="1">
            <a:off x="6188422" y="1414747"/>
            <a:ext cx="525644" cy="3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TO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7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FA7C265-39C5-40E3-AFE2-606A7A8637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821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969742-2285-47D4-98C7-25A6AAE84FEE}"/>
              </a:ext>
            </a:extLst>
          </p:cNvPr>
          <p:cNvSpPr txBox="1"/>
          <p:nvPr/>
        </p:nvSpPr>
        <p:spPr>
          <a:xfrm flipH="1">
            <a:off x="5062356" y="2964147"/>
            <a:ext cx="406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PROB.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DENSITY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6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17CE936-AE15-45CD-A0F2-981BD5E8A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647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C08484D-8861-4419-83E9-E164AFE66A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821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3D13B2-71FF-4459-9124-011EDD4E5255}"/>
              </a:ext>
            </a:extLst>
          </p:cNvPr>
          <p:cNvSpPr txBox="1"/>
          <p:nvPr/>
        </p:nvSpPr>
        <p:spPr>
          <a:xfrm flipH="1">
            <a:off x="6096000" y="1654332"/>
            <a:ext cx="406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“SEES” MOSTLY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2BC64-AFEC-40D2-85AD-5F7538E194B1}"/>
              </a:ext>
            </a:extLst>
          </p:cNvPr>
          <p:cNvSpPr txBox="1"/>
          <p:nvPr/>
        </p:nvSpPr>
        <p:spPr>
          <a:xfrm flipH="1">
            <a:off x="5432854" y="2428489"/>
            <a:ext cx="406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POSITIVE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97972-4D4F-44BB-B593-A5FA7466D92B}"/>
              </a:ext>
            </a:extLst>
          </p:cNvPr>
          <p:cNvSpPr txBox="1"/>
          <p:nvPr/>
        </p:nvSpPr>
        <p:spPr>
          <a:xfrm flipH="1">
            <a:off x="6388444" y="3202646"/>
            <a:ext cx="406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PUSHED UP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DF448C-3608-4229-B54B-3E12875D8BF9}"/>
              </a:ext>
            </a:extLst>
          </p:cNvPr>
          <p:cNvSpPr txBox="1"/>
          <p:nvPr/>
        </p:nvSpPr>
        <p:spPr>
          <a:xfrm flipH="1">
            <a:off x="6096000" y="5629763"/>
            <a:ext cx="406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PUSHED DOWN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A0DFB-1B81-4D91-A8E9-B421754CBF7C}"/>
              </a:ext>
            </a:extLst>
          </p:cNvPr>
          <p:cNvSpPr txBox="1"/>
          <p:nvPr/>
        </p:nvSpPr>
        <p:spPr>
          <a:xfrm flipH="1">
            <a:off x="5647038" y="4601351"/>
            <a:ext cx="406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NEGATIVE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9FD122-7B7A-4C19-906F-46ED9A9DBC06}"/>
              </a:ext>
            </a:extLst>
          </p:cNvPr>
          <p:cNvSpPr txBox="1"/>
          <p:nvPr/>
        </p:nvSpPr>
        <p:spPr>
          <a:xfrm flipH="1">
            <a:off x="5432854" y="3970552"/>
            <a:ext cx="406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“SEES” MOSTLY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6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3F2EC9E-869F-425F-9930-6BE3CA3128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463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8CCEA38-B82D-4312-B79A-55B785CDA6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1862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BFA1FF5E-7C34-490C-BB83-1780415A65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04715"/>
            <a:ext cx="7836218" cy="5881688"/>
          </a:xfr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790ABF8-E39E-4295-B670-33B1660D0824}"/>
              </a:ext>
            </a:extLst>
          </p:cNvPr>
          <p:cNvSpPr/>
          <p:nvPr/>
        </p:nvSpPr>
        <p:spPr>
          <a:xfrm>
            <a:off x="2819400" y="3683000"/>
            <a:ext cx="7399867" cy="2836333"/>
          </a:xfrm>
          <a:prstGeom prst="rect">
            <a:avLst/>
          </a:prstGeom>
          <a:solidFill>
            <a:srgbClr val="E9E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37377BD1-B2DB-4E70-8FA7-58C07CAC98D0}"/>
              </a:ext>
            </a:extLst>
          </p:cNvPr>
          <p:cNvSpPr/>
          <p:nvPr/>
        </p:nvSpPr>
        <p:spPr>
          <a:xfrm>
            <a:off x="8669867" y="2616200"/>
            <a:ext cx="1643693" cy="1066800"/>
          </a:xfrm>
          <a:prstGeom prst="triangle">
            <a:avLst>
              <a:gd name="adj" fmla="val 100000"/>
            </a:avLst>
          </a:prstGeom>
          <a:solidFill>
            <a:srgbClr val="E9E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268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6DD723A-A847-4EEE-A262-074D06B523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21555"/>
            <a:ext cx="7881461" cy="5881688"/>
          </a:xfrm>
        </p:spPr>
      </p:pic>
    </p:spTree>
    <p:extLst>
      <p:ext uri="{BB962C8B-B14F-4D97-AF65-F5344CB8AC3E}">
        <p14:creationId xmlns:p14="http://schemas.microsoft.com/office/powerpoint/2010/main" val="183995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4758AA8-920D-4DCB-8613-0D12CEA756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6423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349B594B-8E9B-4318-8B57-0384E996E1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7" y="718213"/>
            <a:ext cx="7872413" cy="58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898312B-3320-4A59-8309-E752C62ED9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25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0543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AFF7498-C7A0-447B-8219-CA90F2EF49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947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C95E3A9-5978-43A9-89FD-0544E7F080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821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A3B10-05B4-4049-9B58-A128218CE2DD}"/>
              </a:ext>
            </a:extLst>
          </p:cNvPr>
          <p:cNvSpPr txBox="1"/>
          <p:nvPr/>
        </p:nvSpPr>
        <p:spPr>
          <a:xfrm flipH="1">
            <a:off x="3674533" y="5350363"/>
            <a:ext cx="4069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INFORCE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SELECTON </a:t>
            </a:r>
          </a:p>
          <a:p>
            <a:r>
              <a:rPr lang="en-US" altLang="ko-KR" b="1" dirty="0">
                <a:solidFill>
                  <a:schemeClr val="bg1"/>
                </a:solidFill>
              </a:rPr>
              <a:t>RULE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11EFF-70D7-433A-9899-AF5AA7B2FEFE}"/>
              </a:ext>
            </a:extLst>
          </p:cNvPr>
          <p:cNvSpPr txBox="1"/>
          <p:nvPr/>
        </p:nvSpPr>
        <p:spPr>
          <a:xfrm flipH="1">
            <a:off x="5709074" y="4232763"/>
            <a:ext cx="108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LATTICE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1FFA0-9987-4561-A212-C6C6C8C1CEB6}"/>
              </a:ext>
            </a:extLst>
          </p:cNvPr>
          <p:cNvSpPr txBox="1"/>
          <p:nvPr/>
        </p:nvSpPr>
        <p:spPr>
          <a:xfrm flipH="1">
            <a:off x="8096674" y="4232763"/>
            <a:ext cx="108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BASIS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30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FFAED5B-18D1-4C54-A4E6-1A66A372B8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710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C3E46D0-C126-4254-A981-E25B55296C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104095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E28A4B0-69CF-4652-9948-BDB905D145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5489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46EF566-4F36-4B52-923B-59998415BD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032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3110D59-51AE-458B-9AC2-DDAE3295E3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3254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D9ED438-65C5-43A2-8BB8-72F4EE9034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232446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E251C2E-397A-4EE1-8FB3-7A94CF679F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5729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9BF43B8-3878-4470-8E72-C6D422C5C4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6349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FFBE350-3B99-48EF-822B-56BAA3073C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3451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878DE21-73A7-4937-B5DD-DF99EE0CCC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9180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D9ED438-65C5-43A2-8BB8-72F4EE9034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939190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328359F-9A8F-4B8E-93DB-1836DF2550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FF25D6-3203-4CE7-8A1C-54B40F573B15}"/>
              </a:ext>
            </a:extLst>
          </p:cNvPr>
          <p:cNvSpPr/>
          <p:nvPr/>
        </p:nvSpPr>
        <p:spPr>
          <a:xfrm>
            <a:off x="3039533" y="1041400"/>
            <a:ext cx="7450667" cy="2015067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592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2627B9E-449D-43DB-85C6-37BE884F4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6213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8AC6445-3F48-4630-910E-520DC5CB8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0444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55BA177-395C-49B6-A30E-5C413EABE8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0427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D9ED438-65C5-43A2-8BB8-72F4EE9034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6" y="718212"/>
            <a:ext cx="7872413" cy="5881688"/>
          </a:xfrm>
        </p:spPr>
      </p:pic>
    </p:spTree>
    <p:extLst>
      <p:ext uri="{BB962C8B-B14F-4D97-AF65-F5344CB8AC3E}">
        <p14:creationId xmlns:p14="http://schemas.microsoft.com/office/powerpoint/2010/main" val="1337450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F9A4F39-C618-4C07-BCCF-28F095D86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686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781492E-958A-43EC-8F34-B1192CC884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9991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79BE22A-3EE5-4E0C-9787-5FF0307995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2394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8AF27E3-6F99-4146-A6CA-EFAC5E88C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04" y="1902354"/>
            <a:ext cx="77057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3E7ACAA-C15F-4823-BFD6-0CE833B0D2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157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35C1E4E-A79D-471F-8A05-F46A5F8018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185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DEE9B1F-D842-4865-A00E-6A0F320FC7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899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1010321-6E54-4F88-9DE9-6140B4C396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497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44AFFC0-7A23-4497-AD8D-46D5B7353C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25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832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3758</TotalTime>
  <Words>36</Words>
  <Application>Microsoft Office PowerPoint</Application>
  <PresentationFormat>와이드스크린</PresentationFormat>
  <Paragraphs>18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5" baseType="lpstr">
      <vt:lpstr>맑은 고딕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138</cp:revision>
  <dcterms:created xsi:type="dcterms:W3CDTF">2020-08-22T10:57:40Z</dcterms:created>
  <dcterms:modified xsi:type="dcterms:W3CDTF">2020-09-28T12:34:14Z</dcterms:modified>
</cp:coreProperties>
</file>