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02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2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8" r:id="rId19"/>
    <p:sldId id="319" r:id="rId20"/>
    <p:sldId id="320" r:id="rId21"/>
    <p:sldId id="317" r:id="rId22"/>
    <p:sldId id="321" r:id="rId23"/>
    <p:sldId id="322" r:id="rId24"/>
    <p:sldId id="334" r:id="rId25"/>
    <p:sldId id="323" r:id="rId26"/>
    <p:sldId id="324" r:id="rId27"/>
    <p:sldId id="325" r:id="rId28"/>
    <p:sldId id="326" r:id="rId29"/>
    <p:sldId id="327" r:id="rId30"/>
    <p:sldId id="328" r:id="rId31"/>
    <p:sldId id="333" r:id="rId32"/>
    <p:sldId id="330" r:id="rId33"/>
    <p:sldId id="331" r:id="rId3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2C6"/>
    <a:srgbClr val="02190D"/>
    <a:srgbClr val="082E19"/>
    <a:srgbClr val="021F0E"/>
    <a:srgbClr val="5B9BD5"/>
    <a:srgbClr val="0C2B1E"/>
    <a:srgbClr val="172C20"/>
    <a:srgbClr val="E8E1C3"/>
    <a:srgbClr val="EAE3C5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2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14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podcasts.ox.ac.uk/series/oxford-solid-state-basics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hyperlink" Target="http://podcasts.ox.ac.uk/series/oxford-solid-state-basics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podcasts.ox.ac.uk/series/oxford-solid-state-basics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2020-11-10(Tue)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874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2020-11-10(Tue)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133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2020-11-10(Tue)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8549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2020-11-10(Tue)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468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2020-11-10(Tue)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276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2020-11-10(Tue)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5069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2020-11-10(Tue)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348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2020-11-10(Tue)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0426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2020-11-10(Tue)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403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4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" y="6372696"/>
            <a:ext cx="2304000" cy="469800"/>
          </a:xfrm>
          <a:prstGeom prst="rect">
            <a:avLst/>
          </a:prstGeom>
        </p:spPr>
      </p:pic>
      <p:pic>
        <p:nvPicPr>
          <p:cNvPr id="4" name="Picture 2" descr="http://podcasts.ox.ac.uk/sites/default/files/styles/large/public/images/album-covers/oxford-solid-state-basics.jpg?itok=T6gXFWpN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" y="0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308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" y="6372696"/>
            <a:ext cx="2304000" cy="4698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35" y="880175"/>
            <a:ext cx="8159999" cy="5777778"/>
          </a:xfrm>
          <a:prstGeom prst="rect">
            <a:avLst/>
          </a:prstGeom>
        </p:spPr>
      </p:pic>
      <p:pic>
        <p:nvPicPr>
          <p:cNvPr id="7" name="Picture 2" descr="http://podcasts.ox.ac.uk/sites/default/files/styles/large/public/images/album-covers/oxford-solid-state-basics.jpg?itok=T6gXFWpN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" y="0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4D16563-5BCE-4F91-A70B-81BB7CB4B5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71635" y="880175"/>
            <a:ext cx="8161200" cy="5778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95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4D16563-5BCE-4F91-A70B-81BB7CB4B5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71635" y="880175"/>
            <a:ext cx="8161200" cy="5778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" y="6372696"/>
            <a:ext cx="2304000" cy="469800"/>
          </a:xfrm>
          <a:prstGeom prst="rect">
            <a:avLst/>
          </a:prstGeom>
        </p:spPr>
      </p:pic>
      <p:pic>
        <p:nvPicPr>
          <p:cNvPr id="7" name="Picture 2" descr="http://podcasts.ox.ac.uk/sites/default/files/styles/large/public/images/album-covers/oxford-solid-state-basics.jpg?itok=T6gXFWpN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" y="0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21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podcasts.ox.ac.uk/14-waves-reciprocal-space" TargetMode="Externa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94CBA8F-E867-476A-BECA-C34AE9948871}"/>
              </a:ext>
            </a:extLst>
          </p:cNvPr>
          <p:cNvSpPr txBox="1"/>
          <p:nvPr/>
        </p:nvSpPr>
        <p:spPr>
          <a:xfrm>
            <a:off x="2444461" y="199825"/>
            <a:ext cx="609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0" u="none" strike="noStrike" dirty="0">
                <a:solidFill>
                  <a:srgbClr val="002D62"/>
                </a:solidFill>
                <a:effectLst/>
                <a:latin typeface="Verdana" panose="020B0604030504040204" pitchFamily="34" charset="0"/>
                <a:hlinkClick r:id="rId2"/>
              </a:rPr>
              <a:t>14. Waves in Reciprocal Space</a:t>
            </a:r>
            <a:endParaRPr lang="ko-KR" altLang="en-US" dirty="0"/>
          </a:p>
        </p:txBody>
      </p:sp>
      <p:pic>
        <p:nvPicPr>
          <p:cNvPr id="11" name="그림 개체 틀 10">
            <a:extLst>
              <a:ext uri="{FF2B5EF4-FFF2-40B4-BE49-F238E27FC236}">
                <a16:creationId xmlns:a16="http://schemas.microsoft.com/office/drawing/2014/main" id="{07D5B9D0-DDC6-4001-AA3A-2A008986D0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7046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illouin_Zone">
            <a:hlinkClick r:id="" action="ppaction://media"/>
            <a:extLst>
              <a:ext uri="{FF2B5EF4-FFF2-40B4-BE49-F238E27FC236}">
                <a16:creationId xmlns:a16="http://schemas.microsoft.com/office/drawing/2014/main" id="{AF8AF3C1-7B23-43F6-9C17-BB197F6D81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7490" y="534798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B36FB2C6-B6E7-4091-A5A3-3312E12A16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5996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656FF0ED-65C8-4554-8C7A-C188763A46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35" y="704715"/>
            <a:ext cx="7836218" cy="5881688"/>
          </a:xfrm>
        </p:spPr>
      </p:pic>
    </p:spTree>
    <p:extLst>
      <p:ext uri="{BB962C8B-B14F-4D97-AF65-F5344CB8AC3E}">
        <p14:creationId xmlns:p14="http://schemas.microsoft.com/office/powerpoint/2010/main" val="1104380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68C930DC-F148-43B9-9FB2-0C14852EC3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35" y="714807"/>
            <a:ext cx="7863364" cy="5881688"/>
          </a:xfrm>
        </p:spPr>
      </p:pic>
    </p:spTree>
    <p:extLst>
      <p:ext uri="{BB962C8B-B14F-4D97-AF65-F5344CB8AC3E}">
        <p14:creationId xmlns:p14="http://schemas.microsoft.com/office/powerpoint/2010/main" val="291478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EE0D9BB0-16C8-40E4-91F3-83B3C7232B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9411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F48FD977-475F-40B4-844F-DDDD6BA9AC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1690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1534312A-9186-4EB9-BC27-CB10506718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8679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74BFE046-B602-4716-AE0A-CBC101083D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0440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A4F48268-FA3D-4AC6-9E1C-EFEA82BC67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6544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2B27CE59-6523-4ED6-B70F-650E82E640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3359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개체 틀 7">
            <a:extLst>
              <a:ext uri="{FF2B5EF4-FFF2-40B4-BE49-F238E27FC236}">
                <a16:creationId xmlns:a16="http://schemas.microsoft.com/office/drawing/2014/main" id="{C365A8CC-7A89-493D-B104-56351C8826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>
          <a:xfrm>
            <a:off x="2618932" y="888058"/>
            <a:ext cx="8161200" cy="5778000"/>
          </a:xfrm>
        </p:spPr>
      </p:pic>
    </p:spTree>
    <p:extLst>
      <p:ext uri="{BB962C8B-B14F-4D97-AF65-F5344CB8AC3E}">
        <p14:creationId xmlns:p14="http://schemas.microsoft.com/office/powerpoint/2010/main" val="1596423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1D94AADC-7390-4507-A48D-A10668BE1A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7407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7041D808-83C8-4CE1-A532-8F436F9396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694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4A2D6960-F067-4C7F-9775-9E9A31E7E2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2922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2A3AF906-A0C7-49A5-99C9-238D62D905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555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측정기, 쥐고있는이(가) 표시된 사진&#10;&#10;자동 생성된 설명">
            <a:extLst>
              <a:ext uri="{FF2B5EF4-FFF2-40B4-BE49-F238E27FC236}">
                <a16:creationId xmlns:a16="http://schemas.microsoft.com/office/drawing/2014/main" id="{99C61E73-9235-48F9-AD42-A549F11A77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EA1CDF-63D4-4701-8EA8-797F3664B076}"/>
              </a:ext>
            </a:extLst>
          </p:cNvPr>
          <p:cNvSpPr txBox="1"/>
          <p:nvPr/>
        </p:nvSpPr>
        <p:spPr>
          <a:xfrm>
            <a:off x="8795288" y="127317"/>
            <a:ext cx="3312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From Lecture 04</a:t>
            </a:r>
            <a:endParaRPr lang="ko-KR" altLang="en-US" sz="32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6687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D34BCE67-E519-4958-814F-749133D502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7329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D19CBC61-5E46-4FF3-9EAC-2A3F5BA2EA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8032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793BCF85-745E-4D27-B226-6E297375F9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1636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67BE3B13-3AF0-4E03-BDA8-A79A7DDBD9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8624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39846BB0-9E4F-41E1-9819-277DD6319A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7293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1CD63C4D-D315-4A91-8198-CEE35A7BC3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8822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BD057565-3FCC-414E-894F-D596B0611A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5155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CBD108A-01CA-43FB-99A1-D38F7673E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592" y="657842"/>
            <a:ext cx="76581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25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BB8870D5-0EFF-4483-BD7E-9E6AACB4B5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2438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8863B5DC-3286-46A0-9D24-21EA961BCD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5" b="27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7637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9386818F-D7BD-46A3-B49C-E60069D782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507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개체 틀 7">
            <a:extLst>
              <a:ext uri="{FF2B5EF4-FFF2-40B4-BE49-F238E27FC236}">
                <a16:creationId xmlns:a16="http://schemas.microsoft.com/office/drawing/2014/main" id="{D9AF0163-9216-4EE4-9C75-C61EEA2F70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337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AC997E99-9CB0-429C-B8A8-68C6BBA1EC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1410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D1D5962C-9B0B-4CC2-A822-22FAF4C99B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5065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D5603B09-5FD1-4827-B489-1514BFA3BA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6536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590AF381-BA66-4E15-A6C4-51B9AADC08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863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4489</TotalTime>
  <Words>9</Words>
  <Application>Microsoft Office PowerPoint</Application>
  <PresentationFormat>와이드스크린</PresentationFormat>
  <Paragraphs>2</Paragraphs>
  <Slides>33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38" baseType="lpstr">
      <vt:lpstr>맑은 고딕</vt:lpstr>
      <vt:lpstr>휴먼매직체</vt:lpstr>
      <vt:lpstr>Arial</vt:lpstr>
      <vt:lpstr>Verdana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Lee Jong-Sook</dc:creator>
  <cp:lastModifiedBy>이종숙(Jong-Sook Lee)</cp:lastModifiedBy>
  <cp:revision>144</cp:revision>
  <dcterms:created xsi:type="dcterms:W3CDTF">2020-08-22T10:57:40Z</dcterms:created>
  <dcterms:modified xsi:type="dcterms:W3CDTF">2020-11-10T05:08:54Z</dcterms:modified>
</cp:coreProperties>
</file>