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4" r:id="rId4"/>
    <p:sldId id="306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305" r:id="rId17"/>
    <p:sldId id="307" r:id="rId18"/>
    <p:sldId id="275" r:id="rId19"/>
    <p:sldId id="276" r:id="rId20"/>
    <p:sldId id="277" r:id="rId21"/>
    <p:sldId id="309" r:id="rId22"/>
    <p:sldId id="310" r:id="rId23"/>
    <p:sldId id="308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8" r:id="rId34"/>
    <p:sldId id="312" r:id="rId35"/>
    <p:sldId id="311" r:id="rId36"/>
    <p:sldId id="287" r:id="rId37"/>
    <p:sldId id="291" r:id="rId38"/>
    <p:sldId id="315" r:id="rId39"/>
    <p:sldId id="314" r:id="rId40"/>
    <p:sldId id="316" r:id="rId41"/>
    <p:sldId id="317" r:id="rId42"/>
    <p:sldId id="292" r:id="rId43"/>
    <p:sldId id="293" r:id="rId44"/>
    <p:sldId id="295" r:id="rId45"/>
    <p:sldId id="294" r:id="rId46"/>
    <p:sldId id="297" r:id="rId47"/>
    <p:sldId id="296" r:id="rId48"/>
    <p:sldId id="298" r:id="rId49"/>
    <p:sldId id="299" r:id="rId50"/>
    <p:sldId id="302" r:id="rId51"/>
    <p:sldId id="313" r:id="rId52"/>
    <p:sldId id="301" r:id="rId53"/>
    <p:sldId id="303" r:id="rId54"/>
    <p:sldId id="304" r:id="rId55"/>
    <p:sldId id="300" r:id="rId5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80D"/>
    <a:srgbClr val="042414"/>
    <a:srgbClr val="0B2B23"/>
    <a:srgbClr val="082E19"/>
    <a:srgbClr val="021F0E"/>
    <a:srgbClr val="5B9BD5"/>
    <a:srgbClr val="0C2B1E"/>
    <a:srgbClr val="172C20"/>
    <a:srgbClr val="E8E1C3"/>
    <a:srgbClr val="EAE3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-38" y="13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hyperlink" Target="http://podcasts.ox.ac.uk/series/oxford-solid-state-basics" TargetMode="Externa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podcasts.ox.ac.uk/series/oxford-solid-state-basics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874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13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8549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468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276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069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348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42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AA1C4-3D30-4A0E-B139-04EF623A0E6C}" type="datetimeFigureOut">
              <a:rPr lang="ko-KR" altLang="en-US" smtClean="0"/>
              <a:t>2020-10-28(Wed)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96CE2C-FCE6-4764-A928-F716083E19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403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4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0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635" y="880175"/>
            <a:ext cx="8159999" cy="5777778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695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4D16563-5BCE-4F91-A70B-81BB7CB4B5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71635" y="880175"/>
            <a:ext cx="8161200" cy="57780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3" y="6372696"/>
            <a:ext cx="2304000" cy="469800"/>
          </a:xfrm>
          <a:prstGeom prst="rect">
            <a:avLst/>
          </a:prstGeom>
        </p:spPr>
      </p:pic>
      <p:pic>
        <p:nvPicPr>
          <p:cNvPr id="7" name="Picture 2" descr="http://podcasts.ox.ac.uk/sites/default/files/styles/large/public/images/album-covers/oxford-solid-state-basics.jpg?itok=T6gXFWpN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5" y="0"/>
            <a:ext cx="209550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21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84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podcasts.ox.ac.uk/08-microscopic-view-electrons-solids-one-dimension-tight-binding-chain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Schr%C3%B6dinger_equation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Variational_method_(quantum_mechanics)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n.wikipedia.org/wiki/Mott_insulato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7808" y="4293096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 sz="1600" dirty="0">
              <a:latin typeface="Arial Unicode MS" panose="020B0604020202020204" pitchFamily="50" charset="-127"/>
              <a:ea typeface="Arial Unicode MS" panose="020B0604020202020204" pitchFamily="50" charset="-127"/>
              <a:cs typeface="Arial Unicode MS" panose="020B06040202020202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09EA81-1CA8-4629-81EC-E020D8D9B67F}"/>
              </a:ext>
            </a:extLst>
          </p:cNvPr>
          <p:cNvSpPr txBox="1"/>
          <p:nvPr/>
        </p:nvSpPr>
        <p:spPr>
          <a:xfrm>
            <a:off x="2208770" y="0"/>
            <a:ext cx="99832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u="none" strike="noStrike" dirty="0">
                <a:solidFill>
                  <a:srgbClr val="002D62"/>
                </a:solidFill>
                <a:effectLst/>
                <a:latin typeface="Verdana" panose="020B0604030504040204" pitchFamily="34" charset="0"/>
                <a:hlinkClick r:id="rId2"/>
              </a:rPr>
              <a:t>08. Microscopic View of Electrons in Solids in One Dimension: Tight Binding Chain</a:t>
            </a:r>
            <a:endParaRPr lang="ko-KR" altLang="en-US" dirty="0"/>
          </a:p>
        </p:txBody>
      </p:sp>
      <p:pic>
        <p:nvPicPr>
          <p:cNvPr id="17" name="그림 개체 틀 16">
            <a:extLst>
              <a:ext uri="{FF2B5EF4-FFF2-40B4-BE49-F238E27FC236}">
                <a16:creationId xmlns:a16="http://schemas.microsoft.com/office/drawing/2014/main" id="{4C3AE9C8-56B5-4D12-BA86-F3F429BD074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9A5918-946E-498C-9FF8-2660028F692A}"/>
              </a:ext>
            </a:extLst>
          </p:cNvPr>
          <p:cNvSpPr txBox="1"/>
          <p:nvPr/>
        </p:nvSpPr>
        <p:spPr>
          <a:xfrm>
            <a:off x="8220074" y="369332"/>
            <a:ext cx="397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Interlude &amp; Preview</a:t>
            </a:r>
          </a:p>
        </p:txBody>
      </p:sp>
    </p:spTree>
    <p:extLst>
      <p:ext uri="{BB962C8B-B14F-4D97-AF65-F5344CB8AC3E}">
        <p14:creationId xmlns:p14="http://schemas.microsoft.com/office/powerpoint/2010/main" val="240344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3620F4E-AD01-4292-8819-A6881350ED2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450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CD36D71-2FF1-40BE-8274-140481063C9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1655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7FB4582-DACD-47A2-AA3F-CD5680CE47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369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50F777B-9753-45C8-A052-489D0632FB4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61358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C3A4F73-4E7A-46EE-845D-EB665D9D8A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0C2027-8CEF-41E8-A67E-525B133A8CF0}"/>
              </a:ext>
            </a:extLst>
          </p:cNvPr>
          <p:cNvSpPr txBox="1"/>
          <p:nvPr/>
        </p:nvSpPr>
        <p:spPr>
          <a:xfrm>
            <a:off x="3110279" y="1885273"/>
            <a:ext cx="249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C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“  ”     </a:t>
            </a:r>
          </a:p>
        </p:txBody>
      </p:sp>
    </p:spTree>
    <p:extLst>
      <p:ext uri="{BB962C8B-B14F-4D97-AF65-F5344CB8AC3E}">
        <p14:creationId xmlns:p14="http://schemas.microsoft.com/office/powerpoint/2010/main" val="2271998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5A8847E-C28C-4BA2-ACD9-34793217BE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C8056184-E551-48C4-9728-330F4603E05C}"/>
              </a:ext>
            </a:extLst>
          </p:cNvPr>
          <p:cNvSpPr/>
          <p:nvPr/>
        </p:nvSpPr>
        <p:spPr>
          <a:xfrm rot="20223796">
            <a:off x="8259751" y="3759406"/>
            <a:ext cx="1299214" cy="2929725"/>
          </a:xfrm>
          <a:prstGeom prst="ellipse">
            <a:avLst/>
          </a:prstGeom>
          <a:solidFill>
            <a:srgbClr val="0B2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75505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605FB9D-5ABA-41DD-A9D2-B4FAB56FCB8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8253" y="0"/>
            <a:ext cx="5029200" cy="381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F45B8469-A3CB-4D10-B0E6-E4231A17E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31324"/>
            <a:ext cx="4314272" cy="157785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1B8F898E-6DDF-4B19-8F48-633A42940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6153" y="736747"/>
            <a:ext cx="7581167" cy="59047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413591-EB4E-45FA-B401-BEA486FA8181}"/>
              </a:ext>
            </a:extLst>
          </p:cNvPr>
          <p:cNvSpPr txBox="1"/>
          <p:nvPr/>
        </p:nvSpPr>
        <p:spPr>
          <a:xfrm>
            <a:off x="5733317" y="381000"/>
            <a:ext cx="6325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5"/>
              </a:rPr>
              <a:t>https://en.wikipedia.org/wiki/Schr%C3%B6dinger_equation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17871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5A8847E-C28C-4BA2-ACD9-34793217BEF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0257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2427CC9-B173-41C0-9423-57056322DBF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1211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21FE8FB-513F-40C9-86C6-DF0ED91D5A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40606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0FA9709-09EA-44DE-B95F-B8095DB7A89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62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1583E8A-4D94-4F05-B93D-2F4A28F2D2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59CAF93C-0D20-4E64-A606-C98B9FDD6D62}"/>
              </a:ext>
            </a:extLst>
          </p:cNvPr>
          <p:cNvSpPr/>
          <p:nvPr/>
        </p:nvSpPr>
        <p:spPr>
          <a:xfrm>
            <a:off x="2651760" y="2114550"/>
            <a:ext cx="7955280" cy="4286250"/>
          </a:xfrm>
          <a:prstGeom prst="rect">
            <a:avLst/>
          </a:prstGeom>
          <a:solidFill>
            <a:srgbClr val="042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0756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0104445-5BF7-42A8-B380-B097EB0C598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40AF21-7F8B-488D-BAC5-C9F8240F76F1}"/>
              </a:ext>
            </a:extLst>
          </p:cNvPr>
          <p:cNvSpPr txBox="1"/>
          <p:nvPr/>
        </p:nvSpPr>
        <p:spPr>
          <a:xfrm>
            <a:off x="7644383" y="5499577"/>
            <a:ext cx="1730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dirty="0">
                <a:solidFill>
                  <a:schemeClr val="accent4">
                    <a:lumMod val="60000"/>
                    <a:lumOff val="40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~0.01c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64A89-BB10-4A96-9CA4-B129EFE9245C}"/>
              </a:ext>
            </a:extLst>
          </p:cNvPr>
          <p:cNvSpPr txBox="1"/>
          <p:nvPr/>
        </p:nvSpPr>
        <p:spPr>
          <a:xfrm>
            <a:off x="8795288" y="127317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From Lecture 04</a:t>
            </a:r>
            <a:endParaRPr lang="ko-KR" altLang="en-US" sz="3200" b="1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642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 descr="측정기, 쥐고있는이(가) 표시된 사진&#10;&#10;자동 생성된 설명">
            <a:extLst>
              <a:ext uri="{FF2B5EF4-FFF2-40B4-BE49-F238E27FC236}">
                <a16:creationId xmlns:a16="http://schemas.microsoft.com/office/drawing/2014/main" id="{99C61E73-9235-48F9-AD42-A549F11A77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EA1CDF-63D4-4701-8EA8-797F3664B076}"/>
              </a:ext>
            </a:extLst>
          </p:cNvPr>
          <p:cNvSpPr txBox="1"/>
          <p:nvPr/>
        </p:nvSpPr>
        <p:spPr>
          <a:xfrm>
            <a:off x="8795288" y="127317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From Lecture 04</a:t>
            </a:r>
            <a:endParaRPr lang="ko-KR" altLang="en-US" sz="3200" b="1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76687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1583E8A-4D94-4F05-B93D-2F4A28F2D2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84CEEA1C-AB67-447F-9A1A-C07D5D2FE9C3}"/>
              </a:ext>
            </a:extLst>
          </p:cNvPr>
          <p:cNvSpPr/>
          <p:nvPr/>
        </p:nvSpPr>
        <p:spPr>
          <a:xfrm>
            <a:off x="2731835" y="1074420"/>
            <a:ext cx="7955280" cy="765810"/>
          </a:xfrm>
          <a:prstGeom prst="rect">
            <a:avLst/>
          </a:prstGeom>
          <a:solidFill>
            <a:srgbClr val="0424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3391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C06BA7B-8453-4A51-94A2-15A1B00CBB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6242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79B5ED7-985D-4139-862A-0F93E4B229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372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F542344-83EB-49A6-8C7B-B0A01123F07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10118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542F041-D8D3-49DC-8CE4-EA5D9F0498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6767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67746CB-1AEC-4309-A0F0-07A39486EE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9412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1659EC1-46AD-4467-B4D5-6B137ADDA8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49281777-62CD-4E78-8617-16C6AE9EC1AA}"/>
              </a:ext>
            </a:extLst>
          </p:cNvPr>
          <p:cNvSpPr/>
          <p:nvPr/>
        </p:nvSpPr>
        <p:spPr>
          <a:xfrm>
            <a:off x="3086100" y="1186962"/>
            <a:ext cx="6453554" cy="1740876"/>
          </a:xfrm>
          <a:prstGeom prst="rect">
            <a:avLst/>
          </a:prstGeom>
          <a:solidFill>
            <a:srgbClr val="0C2B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009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655F8AB-B782-4359-859A-04389CB512F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AD9B3D-E96C-4318-AF6A-681F1E054D7E}"/>
              </a:ext>
            </a:extLst>
          </p:cNvPr>
          <p:cNvSpPr txBox="1"/>
          <p:nvPr/>
        </p:nvSpPr>
        <p:spPr>
          <a:xfrm rot="20354985">
            <a:off x="2257425" y="988457"/>
            <a:ext cx="3971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C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“     ”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101534-33A1-47F0-9FB9-1AA6CBFCD96E}"/>
              </a:ext>
            </a:extLst>
          </p:cNvPr>
          <p:cNvSpPr txBox="1"/>
          <p:nvPr/>
        </p:nvSpPr>
        <p:spPr>
          <a:xfrm>
            <a:off x="4613417" y="119140"/>
            <a:ext cx="77101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3"/>
              </a:rPr>
              <a:t>https://en.wikipedia.org/wiki/Variational_method_(quantum_mechanics)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232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A7212A7-5B1A-4BD4-A82F-4DCB7F92DC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9840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B8B9D60-F813-4C61-BE8C-E8D86356EE1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70536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D8F244C-A359-4AC0-8108-8F81435A0E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86F16-764E-476A-A243-3BAEB7C37DBE}"/>
              </a:ext>
            </a:extLst>
          </p:cNvPr>
          <p:cNvSpPr txBox="1"/>
          <p:nvPr/>
        </p:nvSpPr>
        <p:spPr>
          <a:xfrm>
            <a:off x="7348171" y="2975519"/>
            <a:ext cx="2490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C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 (POINT)   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216B99F0-F67A-4BA8-9069-71FBC16A5CF5}"/>
              </a:ext>
            </a:extLst>
          </p:cNvPr>
          <p:cNvSpPr/>
          <p:nvPr/>
        </p:nvSpPr>
        <p:spPr>
          <a:xfrm>
            <a:off x="3765608" y="4883810"/>
            <a:ext cx="6453554" cy="1543655"/>
          </a:xfrm>
          <a:prstGeom prst="rect">
            <a:avLst/>
          </a:prstGeom>
          <a:solidFill>
            <a:srgbClr val="032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CBC2F3-7697-43A4-9285-9FCFF69E5D7A}"/>
              </a:ext>
            </a:extLst>
          </p:cNvPr>
          <p:cNvSpPr txBox="1"/>
          <p:nvPr/>
        </p:nvSpPr>
        <p:spPr>
          <a:xfrm>
            <a:off x="6992384" y="4360712"/>
            <a:ext cx="32267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FC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Sommerfeld’s theory    </a:t>
            </a:r>
          </a:p>
        </p:txBody>
      </p:sp>
    </p:spTree>
    <p:extLst>
      <p:ext uri="{BB962C8B-B14F-4D97-AF65-F5344CB8AC3E}">
        <p14:creationId xmlns:p14="http://schemas.microsoft.com/office/powerpoint/2010/main" val="2433656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E071A8A-FD09-482C-8E92-77B2D63D591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340765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ED99A43-58D1-42DC-AC0C-EA46EAF530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08063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0D8F244C-A359-4AC0-8108-8F81435A0E5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309889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2C803070-C54B-41EA-AB3B-B89B866D469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93896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5B22EF5C-EA47-4250-97EA-162BB50BF2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59037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F67746CB-1AEC-4309-A0F0-07A39486EE1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30996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DA7212A7-5B1A-4BD4-A82F-4DCB7F92DC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9448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462DE81F-4209-439C-B99A-004FEDDF57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1130248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9FE2FEA-9B33-427A-A443-7BAA36ED7D5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99647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EACFAEB-8327-4F99-86F0-2E165B27B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212" y="0"/>
            <a:ext cx="6339328" cy="6858000"/>
          </a:xfrm>
          <a:prstGeom prst="rect">
            <a:avLst/>
          </a:prstGeom>
        </p:spPr>
      </p:pic>
      <p:sp>
        <p:nvSpPr>
          <p:cNvPr id="4" name="화살표: 오른쪽 3">
            <a:extLst>
              <a:ext uri="{FF2B5EF4-FFF2-40B4-BE49-F238E27FC236}">
                <a16:creationId xmlns:a16="http://schemas.microsoft.com/office/drawing/2014/main" id="{D02ECC88-F116-4AD9-A55C-99AE6288EDE1}"/>
              </a:ext>
            </a:extLst>
          </p:cNvPr>
          <p:cNvSpPr/>
          <p:nvPr/>
        </p:nvSpPr>
        <p:spPr>
          <a:xfrm>
            <a:off x="8594481" y="1688150"/>
            <a:ext cx="975946" cy="589085"/>
          </a:xfrm>
          <a:prstGeom prst="rightArrow">
            <a:avLst/>
          </a:prstGeom>
          <a:gradFill flip="none" rotWithShape="1">
            <a:gsLst>
              <a:gs pos="0">
                <a:schemeClr val="dk1">
                  <a:tint val="66000"/>
                  <a:satMod val="160000"/>
                </a:schemeClr>
              </a:gs>
              <a:gs pos="50000">
                <a:schemeClr val="dk1">
                  <a:tint val="44500"/>
                  <a:satMod val="160000"/>
                </a:schemeClr>
              </a:gs>
              <a:gs pos="100000">
                <a:schemeClr val="dk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9B62BF0D-BBC3-4178-B53A-AA2477618DF9}"/>
              </a:ext>
            </a:extLst>
          </p:cNvPr>
          <p:cNvSpPr/>
          <p:nvPr/>
        </p:nvSpPr>
        <p:spPr>
          <a:xfrm>
            <a:off x="8594481" y="2992342"/>
            <a:ext cx="975946" cy="589085"/>
          </a:xfrm>
          <a:prstGeom prst="rightArrow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3A3ABD0-C482-49FC-86A8-2BDE850DA55D}"/>
              </a:ext>
            </a:extLst>
          </p:cNvPr>
          <p:cNvSpPr/>
          <p:nvPr/>
        </p:nvSpPr>
        <p:spPr>
          <a:xfrm>
            <a:off x="8594481" y="4330253"/>
            <a:ext cx="975946" cy="58908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3EB3C7D6-0E4F-4452-9185-2A09AB3999DA}"/>
              </a:ext>
            </a:extLst>
          </p:cNvPr>
          <p:cNvSpPr/>
          <p:nvPr/>
        </p:nvSpPr>
        <p:spPr>
          <a:xfrm>
            <a:off x="8594481" y="5443957"/>
            <a:ext cx="975946" cy="589085"/>
          </a:xfrm>
          <a:prstGeom prst="rightArrow">
            <a:avLst/>
          </a:prstGeom>
          <a:solidFill>
            <a:srgbClr val="C0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48CB31-812C-46AB-9194-3B6767F85C50}"/>
              </a:ext>
            </a:extLst>
          </p:cNvPr>
          <p:cNvSpPr txBox="1"/>
          <p:nvPr/>
        </p:nvSpPr>
        <p:spPr>
          <a:xfrm>
            <a:off x="9473497" y="5340557"/>
            <a:ext cx="2615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C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Lecture 06 </a:t>
            </a:r>
            <a:r>
              <a:rPr lang="ko-KR" altLang="en-US" sz="3200" dirty="0">
                <a:solidFill>
                  <a:srgbClr val="C00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끝부분</a:t>
            </a:r>
            <a:endParaRPr lang="en-US" altLang="ko-KR" sz="3200" dirty="0">
              <a:solidFill>
                <a:srgbClr val="C00000"/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99E358-BD55-4651-9F07-A25EE87A76B2}"/>
              </a:ext>
            </a:extLst>
          </p:cNvPr>
          <p:cNvSpPr txBox="1"/>
          <p:nvPr/>
        </p:nvSpPr>
        <p:spPr>
          <a:xfrm>
            <a:off x="9473498" y="4199687"/>
            <a:ext cx="26159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6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Lecture 07 </a:t>
            </a:r>
            <a:r>
              <a:rPr lang="ko-KR" altLang="en-US" sz="3200" dirty="0">
                <a:solidFill>
                  <a:schemeClr val="accent6">
                    <a:lumMod val="75000"/>
                  </a:schemeClr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끝부분</a:t>
            </a:r>
            <a:endParaRPr lang="en-US" altLang="ko-KR" sz="3200" dirty="0">
              <a:solidFill>
                <a:schemeClr val="accent6">
                  <a:lumMod val="75000"/>
                </a:schemeClr>
              </a:solidFill>
              <a:latin typeface="휴먼매직체" panose="02030504000101010101" pitchFamily="18" charset="-127"/>
              <a:ea typeface="휴먼매직체" panose="02030504000101010101" pitchFamily="18" charset="-127"/>
              <a:cs typeface="Arial Unicode MS" panose="020B0604020202020204" pitchFamily="50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58EB0-3E28-41B4-8C6E-EF02100BD39E}"/>
              </a:ext>
            </a:extLst>
          </p:cNvPr>
          <p:cNvSpPr txBox="1"/>
          <p:nvPr/>
        </p:nvSpPr>
        <p:spPr>
          <a:xfrm>
            <a:off x="9382644" y="3012651"/>
            <a:ext cx="2615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Lecture 08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566CBE-92A3-4EAD-98C1-FDF1C62E7781}"/>
              </a:ext>
            </a:extLst>
          </p:cNvPr>
          <p:cNvSpPr txBox="1"/>
          <p:nvPr/>
        </p:nvSpPr>
        <p:spPr>
          <a:xfrm>
            <a:off x="8795288" y="127317"/>
            <a:ext cx="3312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b="1" dirty="0">
                <a:latin typeface="휴먼매직체" panose="02030504000101010101" pitchFamily="18" charset="-127"/>
                <a:ea typeface="휴먼매직체" panose="02030504000101010101" pitchFamily="18" charset="-127"/>
              </a:rPr>
              <a:t>From Lecture 05</a:t>
            </a:r>
            <a:endParaRPr lang="ko-KR" altLang="en-US" sz="3200" b="1" dirty="0">
              <a:latin typeface="휴먼매직체" panose="02030504000101010101" pitchFamily="18" charset="-127"/>
              <a:ea typeface="휴먼매직체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703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개체 틀 7">
            <a:extLst>
              <a:ext uri="{FF2B5EF4-FFF2-40B4-BE49-F238E27FC236}">
                <a16:creationId xmlns:a16="http://schemas.microsoft.com/office/drawing/2014/main" id="{A393FEEE-91BB-4282-8189-E402F4EE7D5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1394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EA03D69-4A71-436A-88F0-E6E5738BC72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5932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D526325-9E40-4CFD-9745-74E0498411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5862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4CB3B8A-BBCB-4E0E-A3C7-B566669540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D8D7E7B7-1906-414B-93ED-A4212E33C617}"/>
              </a:ext>
            </a:extLst>
          </p:cNvPr>
          <p:cNvSpPr/>
          <p:nvPr/>
        </p:nvSpPr>
        <p:spPr>
          <a:xfrm>
            <a:off x="2910254" y="2558562"/>
            <a:ext cx="7411915" cy="2066192"/>
          </a:xfrm>
          <a:prstGeom prst="rect">
            <a:avLst/>
          </a:prstGeom>
          <a:solidFill>
            <a:srgbClr val="02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65803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14CB3B8A-BBCB-4E0E-A3C7-B566669540C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43142943-C299-46C7-86AF-0DB56C58C704}"/>
              </a:ext>
            </a:extLst>
          </p:cNvPr>
          <p:cNvSpPr/>
          <p:nvPr/>
        </p:nvSpPr>
        <p:spPr>
          <a:xfrm>
            <a:off x="3033347" y="1072662"/>
            <a:ext cx="7411915" cy="1529862"/>
          </a:xfrm>
          <a:prstGeom prst="rect">
            <a:avLst/>
          </a:prstGeom>
          <a:solidFill>
            <a:srgbClr val="021F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C6D727-3792-4D7D-A8FB-15DA3830A99B}"/>
              </a:ext>
            </a:extLst>
          </p:cNvPr>
          <p:cNvSpPr txBox="1"/>
          <p:nvPr/>
        </p:nvSpPr>
        <p:spPr>
          <a:xfrm>
            <a:off x="3033347" y="5200563"/>
            <a:ext cx="7494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rgbClr val="FFC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Diatomic or Alternating Chain!</a:t>
            </a:r>
          </a:p>
        </p:txBody>
      </p:sp>
    </p:spTree>
    <p:extLst>
      <p:ext uri="{BB962C8B-B14F-4D97-AF65-F5344CB8AC3E}">
        <p14:creationId xmlns:p14="http://schemas.microsoft.com/office/powerpoint/2010/main" val="110351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B32C046-4E95-430F-9ADA-DBF66EB1EC9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8386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934C6E0-D0C2-48DD-9057-0FCB53F236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788880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C877E64-BABC-45EC-A46B-0D90AA407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8D53EB3-F05F-4116-90B8-8C449F035E8F}"/>
              </a:ext>
            </a:extLst>
          </p:cNvPr>
          <p:cNvSpPr/>
          <p:nvPr/>
        </p:nvSpPr>
        <p:spPr>
          <a:xfrm>
            <a:off x="3137483" y="2508308"/>
            <a:ext cx="5830348" cy="1359017"/>
          </a:xfrm>
          <a:prstGeom prst="rect">
            <a:avLst/>
          </a:prstGeom>
          <a:solidFill>
            <a:srgbClr val="0328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5996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A7AFFA1-CCC3-4DDD-BFC3-F2F8B66C61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199297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92612923-163B-4E86-A188-650D9CF9676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14615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7C877E64-BABC-45EC-A46B-0D90AA4071B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20E239-3187-41D1-82D7-F4D2C3515C97}"/>
              </a:ext>
            </a:extLst>
          </p:cNvPr>
          <p:cNvSpPr txBox="1"/>
          <p:nvPr/>
        </p:nvSpPr>
        <p:spPr>
          <a:xfrm>
            <a:off x="4529470" y="4032531"/>
            <a:ext cx="40776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rgbClr val="FFC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Addressing an earlier question! </a:t>
            </a:r>
          </a:p>
          <a:p>
            <a:r>
              <a:rPr lang="en-US" altLang="ko-KR" sz="3200" dirty="0">
                <a:solidFill>
                  <a:srgbClr val="FFC000"/>
                </a:solidFill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No 11 electrons but 1 electron of Na</a:t>
            </a:r>
          </a:p>
        </p:txBody>
      </p:sp>
    </p:spTree>
    <p:extLst>
      <p:ext uri="{BB962C8B-B14F-4D97-AF65-F5344CB8AC3E}">
        <p14:creationId xmlns:p14="http://schemas.microsoft.com/office/powerpoint/2010/main" val="303929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648CDA97-576E-4C2F-9156-873B967F5D3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F44AE4B3-DA8C-4047-8B89-A068C835404A}"/>
              </a:ext>
            </a:extLst>
          </p:cNvPr>
          <p:cNvSpPr/>
          <p:nvPr/>
        </p:nvSpPr>
        <p:spPr>
          <a:xfrm>
            <a:off x="3165231" y="993531"/>
            <a:ext cx="6453554" cy="2611315"/>
          </a:xfrm>
          <a:prstGeom prst="rect">
            <a:avLst/>
          </a:prstGeom>
          <a:solidFill>
            <a:srgbClr val="082E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0021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8D7D6F09-8B8C-414D-AD62-EE8BB8C718F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5469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EBFA2317-A1D5-49A9-9D97-A5A3BF93152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90645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7E11A96-E1A2-4155-A8F2-A9FDF8299B29}"/>
              </a:ext>
            </a:extLst>
          </p:cNvPr>
          <p:cNvGrpSpPr/>
          <p:nvPr/>
        </p:nvGrpSpPr>
        <p:grpSpPr>
          <a:xfrm>
            <a:off x="2925273" y="484676"/>
            <a:ext cx="7827351" cy="6076952"/>
            <a:chOff x="2925273" y="484676"/>
            <a:chExt cx="7827351" cy="6076952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8B4C5FDE-53EC-4C20-8642-BD92E4D0A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25273" y="484676"/>
              <a:ext cx="7800975" cy="3743325"/>
            </a:xfrm>
            <a:prstGeom prst="rect">
              <a:avLst/>
            </a:prstGeom>
          </p:spPr>
        </p:pic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4ACFD379-0B76-4D04-87D9-B71F836451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612"/>
            <a:stretch/>
          </p:blipFill>
          <p:spPr>
            <a:xfrm>
              <a:off x="2989749" y="3947748"/>
              <a:ext cx="7762875" cy="2613880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1048AF1-28C2-46B0-9FCD-539195E159D4}"/>
              </a:ext>
            </a:extLst>
          </p:cNvPr>
          <p:cNvSpPr txBox="1"/>
          <p:nvPr/>
        </p:nvSpPr>
        <p:spPr>
          <a:xfrm>
            <a:off x="8198500" y="296372"/>
            <a:ext cx="467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latin typeface="휴먼매직체" panose="02030504000101010101" pitchFamily="18" charset="-127"/>
                <a:ea typeface="휴먼매직체" panose="02030504000101010101" pitchFamily="18" charset="-127"/>
                <a:cs typeface="Arial Unicode MS" panose="020B0604020202020204" pitchFamily="50" charset="-127"/>
              </a:rPr>
              <a:t>cf.) Mott insulator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9B2023-B87F-4308-8D4D-E94622BE0264}"/>
              </a:ext>
            </a:extLst>
          </p:cNvPr>
          <p:cNvSpPr txBox="1"/>
          <p:nvPr/>
        </p:nvSpPr>
        <p:spPr>
          <a:xfrm>
            <a:off x="7044690" y="21192"/>
            <a:ext cx="4979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dirty="0">
                <a:hlinkClick r:id="rId4"/>
              </a:rPr>
              <a:t>https://en.wikipedia.org/wiki/Mott_insulator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78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D7BE3BF-6F21-4289-963D-9A32429942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43931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C9582555-A7C3-43D1-B24F-FD9EF6F9DF9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8750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328F305E-8819-4249-B1CD-BF40737B23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59873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개체 틀 3">
            <a:extLst>
              <a:ext uri="{FF2B5EF4-FFF2-40B4-BE49-F238E27FC236}">
                <a16:creationId xmlns:a16="http://schemas.microsoft.com/office/drawing/2014/main" id="{BB899373-1037-422E-BBF3-09F683D3786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1894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3380</TotalTime>
  <Words>117</Words>
  <Application>Microsoft Office PowerPoint</Application>
  <PresentationFormat>와이드스크린</PresentationFormat>
  <Paragraphs>20</Paragraphs>
  <Slides>55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55</vt:i4>
      </vt:variant>
    </vt:vector>
  </HeadingPairs>
  <TitlesOfParts>
    <vt:vector size="61" baseType="lpstr">
      <vt:lpstr>Arial Unicode MS</vt:lpstr>
      <vt:lpstr>맑은 고딕</vt:lpstr>
      <vt:lpstr>휴먼매직체</vt:lpstr>
      <vt:lpstr>Arial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Jong-Sook</dc:creator>
  <cp:lastModifiedBy>이종숙(Jong-Sook Lee)</cp:lastModifiedBy>
  <cp:revision>120</cp:revision>
  <dcterms:created xsi:type="dcterms:W3CDTF">2020-08-22T10:57:40Z</dcterms:created>
  <dcterms:modified xsi:type="dcterms:W3CDTF">2020-10-28T05:16:58Z</dcterms:modified>
</cp:coreProperties>
</file>