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300" r:id="rId5"/>
    <p:sldId id="263" r:id="rId6"/>
    <p:sldId id="301" r:id="rId7"/>
    <p:sldId id="298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302" r:id="rId16"/>
    <p:sldId id="271" r:id="rId17"/>
    <p:sldId id="272" r:id="rId18"/>
    <p:sldId id="299" r:id="rId19"/>
    <p:sldId id="273" r:id="rId20"/>
    <p:sldId id="274" r:id="rId21"/>
    <p:sldId id="275" r:id="rId22"/>
    <p:sldId id="277" r:id="rId23"/>
    <p:sldId id="276" r:id="rId24"/>
    <p:sldId id="279" r:id="rId25"/>
    <p:sldId id="303" r:id="rId26"/>
    <p:sldId id="278" r:id="rId27"/>
    <p:sldId id="280" r:id="rId28"/>
    <p:sldId id="281" r:id="rId29"/>
    <p:sldId id="282" r:id="rId30"/>
    <p:sldId id="304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6" r:id="rId41"/>
    <p:sldId id="292" r:id="rId42"/>
    <p:sldId id="293" r:id="rId43"/>
    <p:sldId id="294" r:id="rId44"/>
    <p:sldId id="295" r:id="rId45"/>
    <p:sldId id="297" r:id="rId4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2014"/>
    <a:srgbClr val="16391F"/>
    <a:srgbClr val="5B9BD5"/>
    <a:srgbClr val="152318"/>
    <a:srgbClr val="233639"/>
    <a:srgbClr val="0F1E13"/>
    <a:srgbClr val="1F2B24"/>
    <a:srgbClr val="172C20"/>
    <a:srgbClr val="E8E1C3"/>
    <a:srgbClr val="EAE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6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7" y="5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podcasts.ox.ac.uk/series/oxford-solid-state-basics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hyperlink" Target="http://podcasts.ox.ac.uk/series/oxford-solid-state-basics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podcasts.ox.ac.uk/series/oxford-solid-state-basics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2020-10-15(Thu)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874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2020-10-15(Thu)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133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2020-10-15(Thu)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8549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2020-10-15(Thu)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468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2020-10-15(Thu)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276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2020-10-15(Thu)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5069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2020-10-15(Thu)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348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2020-10-15(Thu)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0426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6AA1C4-3D30-4A0E-B139-04EF623A0E6C}" type="datetimeFigureOut">
              <a:rPr lang="ko-KR" altLang="en-US" smtClean="0"/>
              <a:t>2020-10-15(Thu)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96CE2C-FCE6-4764-A928-F716083E19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403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4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" y="6372696"/>
            <a:ext cx="2304000" cy="469800"/>
          </a:xfrm>
          <a:prstGeom prst="rect">
            <a:avLst/>
          </a:prstGeom>
        </p:spPr>
      </p:pic>
      <p:pic>
        <p:nvPicPr>
          <p:cNvPr id="4" name="Picture 2" descr="http://podcasts.ox.ac.uk/sites/default/files/styles/large/public/images/album-covers/oxford-solid-state-basics.jpg?itok=T6gXFWpN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" y="0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308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" y="6372696"/>
            <a:ext cx="2304000" cy="4698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35" y="880175"/>
            <a:ext cx="8159999" cy="5777778"/>
          </a:xfrm>
          <a:prstGeom prst="rect">
            <a:avLst/>
          </a:prstGeom>
        </p:spPr>
      </p:pic>
      <p:pic>
        <p:nvPicPr>
          <p:cNvPr id="7" name="Picture 2" descr="http://podcasts.ox.ac.uk/sites/default/files/styles/large/public/images/album-covers/oxford-solid-state-basics.jpg?itok=T6gXFWpN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" y="0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4D16563-5BCE-4F91-A70B-81BB7CB4B5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71635" y="880175"/>
            <a:ext cx="8161200" cy="5778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95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4D16563-5BCE-4F91-A70B-81BB7CB4B5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71635" y="880175"/>
            <a:ext cx="8161200" cy="5778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" y="6372696"/>
            <a:ext cx="2304000" cy="469800"/>
          </a:xfrm>
          <a:prstGeom prst="rect">
            <a:avLst/>
          </a:prstGeom>
        </p:spPr>
      </p:pic>
      <p:pic>
        <p:nvPicPr>
          <p:cNvPr id="7" name="Picture 2" descr="http://podcasts.ox.ac.uk/sites/default/files/styles/large/public/images/album-covers/oxford-solid-state-basics.jpg?itok=T6gXFWpN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" y="0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21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podcasts.ox.ac.uk/07-microscopic-view-vibrations-solids-one-dimension-ii-diatomic-alternating-harmonic-chain" TargetMode="Externa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eterminant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en.wikipedia.org/wiki/Matrix_differential_equation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values_and_eigenvectors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lectric_dipole_moment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ico.com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7808" y="429309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16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10B78F-556A-45ED-963B-89F55557A237}"/>
              </a:ext>
            </a:extLst>
          </p:cNvPr>
          <p:cNvSpPr txBox="1"/>
          <p:nvPr/>
        </p:nvSpPr>
        <p:spPr>
          <a:xfrm>
            <a:off x="2151917" y="0"/>
            <a:ext cx="73365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0" u="none" strike="noStrike" dirty="0">
                <a:solidFill>
                  <a:srgbClr val="002D62"/>
                </a:solidFill>
                <a:effectLst/>
                <a:latin typeface="Verdana" panose="020B0604030504040204" pitchFamily="34" charset="0"/>
                <a:hlinkClick r:id="rId2"/>
              </a:rPr>
              <a:t>07. Microscopic View of Vibrations in Solids in One Dimension II: The Diatomic (Alternating) Harmonic Chain</a:t>
            </a:r>
            <a:endParaRPr lang="ko-KR" altLang="en-US" dirty="0"/>
          </a:p>
        </p:txBody>
      </p:sp>
      <p:pic>
        <p:nvPicPr>
          <p:cNvPr id="11" name="그림 개체 틀 10" descr="앉아있는, 쥐고있는, 표지판, 테이블이(가) 표시된 사진&#10;&#10;자동 생성된 설명">
            <a:extLst>
              <a:ext uri="{FF2B5EF4-FFF2-40B4-BE49-F238E27FC236}">
                <a16:creationId xmlns:a16="http://schemas.microsoft.com/office/drawing/2014/main" id="{0F03BBB1-3FAC-4B7F-94E0-459EB96E7A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C0972772-ABDB-4847-BFC6-D5FBCF2BD28E}"/>
              </a:ext>
            </a:extLst>
          </p:cNvPr>
          <p:cNvSpPr/>
          <p:nvPr/>
        </p:nvSpPr>
        <p:spPr>
          <a:xfrm>
            <a:off x="4191000" y="199825"/>
            <a:ext cx="1514475" cy="577339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344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쥐고있는, 테이블, 남자이(가) 표시된 사진&#10;&#10;자동 생성된 설명">
            <a:extLst>
              <a:ext uri="{FF2B5EF4-FFF2-40B4-BE49-F238E27FC236}">
                <a16:creationId xmlns:a16="http://schemas.microsoft.com/office/drawing/2014/main" id="{3C3D88E4-FC58-4C8B-934B-BEC9F2A55D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2145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텍스트, 쥐고있는이(가) 표시된 사진&#10;&#10;자동 생성된 설명">
            <a:extLst>
              <a:ext uri="{FF2B5EF4-FFF2-40B4-BE49-F238E27FC236}">
                <a16:creationId xmlns:a16="http://schemas.microsoft.com/office/drawing/2014/main" id="{906F757F-2B1A-4BCD-8F89-742BFFEC4A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7452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음식이(가) 표시된 사진&#10;&#10;자동 생성된 설명">
            <a:extLst>
              <a:ext uri="{FF2B5EF4-FFF2-40B4-BE49-F238E27FC236}">
                <a16:creationId xmlns:a16="http://schemas.microsoft.com/office/drawing/2014/main" id="{95DC97F2-43FD-4C5B-AB1E-84A0CE6394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0819FA-6527-4666-9FD4-2D87C582147B}"/>
              </a:ext>
            </a:extLst>
          </p:cNvPr>
          <p:cNvSpPr txBox="1"/>
          <p:nvPr/>
        </p:nvSpPr>
        <p:spPr>
          <a:xfrm>
            <a:off x="3473958" y="5040063"/>
            <a:ext cx="6597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  <a:cs typeface="Arial Unicode MS" panose="020B0604020202020204" pitchFamily="50" charset="-127"/>
              </a:rPr>
              <a:t>Longest equation! </a:t>
            </a:r>
          </a:p>
        </p:txBody>
      </p:sp>
    </p:spTree>
    <p:extLst>
      <p:ext uri="{BB962C8B-B14F-4D97-AF65-F5344CB8AC3E}">
        <p14:creationId xmlns:p14="http://schemas.microsoft.com/office/powerpoint/2010/main" val="77061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전화, 노트북이(가) 표시된 사진&#10;&#10;자동 생성된 설명">
            <a:extLst>
              <a:ext uri="{FF2B5EF4-FFF2-40B4-BE49-F238E27FC236}">
                <a16:creationId xmlns:a16="http://schemas.microsoft.com/office/drawing/2014/main" id="{2E02000C-3465-4C9C-9B54-691A4BB974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>
          <a:xfrm>
            <a:off x="2544763" y="879475"/>
            <a:ext cx="8161337" cy="57785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5ED7A9-9C75-49C3-B4CA-6C180BF5B268}"/>
              </a:ext>
            </a:extLst>
          </p:cNvPr>
          <p:cNvSpPr txBox="1"/>
          <p:nvPr/>
        </p:nvSpPr>
        <p:spPr>
          <a:xfrm>
            <a:off x="2286000" y="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3"/>
              </a:rPr>
              <a:t>https://en.wikipedia.org/wiki/Determinant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AB278-0D78-4617-9479-A885E3E5C7B5}"/>
              </a:ext>
            </a:extLst>
          </p:cNvPr>
          <p:cNvSpPr txBox="1"/>
          <p:nvPr/>
        </p:nvSpPr>
        <p:spPr>
          <a:xfrm>
            <a:off x="2286000" y="3121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4"/>
              </a:rPr>
              <a:t>https://en.wikipedia.org/wiki/Matrix_differential_equation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1565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전화이(가) 표시된 사진&#10;&#10;자동 생성된 설명">
            <a:extLst>
              <a:ext uri="{FF2B5EF4-FFF2-40B4-BE49-F238E27FC236}">
                <a16:creationId xmlns:a16="http://schemas.microsoft.com/office/drawing/2014/main" id="{E7EB0E89-A72F-4024-812B-57F884E188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7812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371264DB-2831-48C1-9E01-98F04F863F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2026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EA7D19D4-DDCB-4A47-A901-1183A6041C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7533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C3017B6C-B399-458E-9A82-B3DCFA2CE5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E8AC4DFA-61B0-4B19-AD02-41FE982A8CDA}"/>
              </a:ext>
            </a:extLst>
          </p:cNvPr>
          <p:cNvGrpSpPr/>
          <p:nvPr/>
        </p:nvGrpSpPr>
        <p:grpSpPr>
          <a:xfrm>
            <a:off x="5857875" y="880175"/>
            <a:ext cx="2447925" cy="1482026"/>
            <a:chOff x="5857875" y="880175"/>
            <a:chExt cx="2447925" cy="1482026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26467ACE-BB82-46ED-A60F-5D803157BAE2}"/>
                </a:ext>
              </a:extLst>
            </p:cNvPr>
            <p:cNvSpPr/>
            <p:nvPr/>
          </p:nvSpPr>
          <p:spPr>
            <a:xfrm>
              <a:off x="6953250" y="880175"/>
              <a:ext cx="1352550" cy="1120075"/>
            </a:xfrm>
            <a:prstGeom prst="rect">
              <a:avLst/>
            </a:prstGeom>
            <a:solidFill>
              <a:srgbClr val="0D2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EC314771-0E2B-4160-AE8B-7CDA01511515}"/>
                </a:ext>
              </a:extLst>
            </p:cNvPr>
            <p:cNvSpPr/>
            <p:nvPr/>
          </p:nvSpPr>
          <p:spPr>
            <a:xfrm>
              <a:off x="5953125" y="1733551"/>
              <a:ext cx="1838325" cy="628650"/>
            </a:xfrm>
            <a:prstGeom prst="rect">
              <a:avLst/>
            </a:prstGeom>
            <a:solidFill>
              <a:srgbClr val="0D2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DCA206BF-30BC-4F09-A7E4-42BF0A119E22}"/>
                </a:ext>
              </a:extLst>
            </p:cNvPr>
            <p:cNvSpPr/>
            <p:nvPr/>
          </p:nvSpPr>
          <p:spPr>
            <a:xfrm>
              <a:off x="5857875" y="2190750"/>
              <a:ext cx="1838325" cy="171451"/>
            </a:xfrm>
            <a:prstGeom prst="rect">
              <a:avLst/>
            </a:prstGeom>
            <a:solidFill>
              <a:srgbClr val="0D2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9455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C3017B6C-B399-458E-9A82-B3DCFA2CE5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3353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54BAD714-2D4A-408D-811C-59DC783023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3478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남자, 사진, 보는, 손이(가) 표시된 사진&#10;&#10;자동 생성된 설명">
            <a:extLst>
              <a:ext uri="{FF2B5EF4-FFF2-40B4-BE49-F238E27FC236}">
                <a16:creationId xmlns:a16="http://schemas.microsoft.com/office/drawing/2014/main" id="{42116A9F-B857-46D4-9A57-1A8CC23840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09B3569-B5E4-4C8F-9FF7-972E993D4016}"/>
              </a:ext>
            </a:extLst>
          </p:cNvPr>
          <p:cNvSpPr/>
          <p:nvPr/>
        </p:nvSpPr>
        <p:spPr>
          <a:xfrm>
            <a:off x="3144644" y="3813717"/>
            <a:ext cx="7437863" cy="1851103"/>
          </a:xfrm>
          <a:prstGeom prst="rect">
            <a:avLst/>
          </a:prstGeom>
          <a:solidFill>
            <a:srgbClr val="152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8000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쥐고있는, 전화, 화면, 방이(가) 표시된 사진&#10;&#10;자동 생성된 설명">
            <a:extLst>
              <a:ext uri="{FF2B5EF4-FFF2-40B4-BE49-F238E27FC236}">
                <a16:creationId xmlns:a16="http://schemas.microsoft.com/office/drawing/2014/main" id="{8E220034-BABB-4EAD-AD1D-5EC49FE8CB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9433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텍스트이(가) 표시된 사진&#10;&#10;자동 생성된 설명">
            <a:extLst>
              <a:ext uri="{FF2B5EF4-FFF2-40B4-BE49-F238E27FC236}">
                <a16:creationId xmlns:a16="http://schemas.microsoft.com/office/drawing/2014/main" id="{88ACFC82-2BC2-4F13-A7E2-AECA2D1152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6845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측정기이(가) 표시된 사진&#10;&#10;자동 생성된 설명">
            <a:extLst>
              <a:ext uri="{FF2B5EF4-FFF2-40B4-BE49-F238E27FC236}">
                <a16:creationId xmlns:a16="http://schemas.microsoft.com/office/drawing/2014/main" id="{A2A6006C-26C8-405E-AD92-1EB5094D3D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B4D500F9-F65B-47F8-9044-4A2CE4FDA144}"/>
              </a:ext>
            </a:extLst>
          </p:cNvPr>
          <p:cNvSpPr/>
          <p:nvPr/>
        </p:nvSpPr>
        <p:spPr>
          <a:xfrm>
            <a:off x="2637624" y="3657601"/>
            <a:ext cx="4866113" cy="2856322"/>
          </a:xfrm>
          <a:prstGeom prst="rect">
            <a:avLst/>
          </a:prstGeom>
          <a:solidFill>
            <a:srgbClr val="0D2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5327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017A3370-B480-4AA3-9179-D6BBF5B3C7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4002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앉아있는, 쥐고있는, 테이블, 플레이어이(가) 표시된 사진&#10;&#10;자동 생성된 설명">
            <a:extLst>
              <a:ext uri="{FF2B5EF4-FFF2-40B4-BE49-F238E27FC236}">
                <a16:creationId xmlns:a16="http://schemas.microsoft.com/office/drawing/2014/main" id="{18761CB1-D584-4245-91AA-5AA9EF5A55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8508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측정기이(가) 표시된 사진&#10;&#10;자동 생성된 설명">
            <a:extLst>
              <a:ext uri="{FF2B5EF4-FFF2-40B4-BE49-F238E27FC236}">
                <a16:creationId xmlns:a16="http://schemas.microsoft.com/office/drawing/2014/main" id="{A2A6006C-26C8-405E-AD92-1EB5094D3D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246D13D-A97A-4785-ABD8-A59F85B2FC0A}"/>
              </a:ext>
            </a:extLst>
          </p:cNvPr>
          <p:cNvSpPr/>
          <p:nvPr/>
        </p:nvSpPr>
        <p:spPr>
          <a:xfrm>
            <a:off x="3580305" y="912853"/>
            <a:ext cx="6280132" cy="2856322"/>
          </a:xfrm>
          <a:prstGeom prst="rect">
            <a:avLst/>
          </a:prstGeom>
          <a:solidFill>
            <a:srgbClr val="0D2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4648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2A9C7A5B-10A5-41D4-9129-77EAA4FB04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3651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0DD7463D-1366-41AE-B4FC-375C00198A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1DFF09-7C18-40A9-918C-682D038ADFCF}"/>
              </a:ext>
            </a:extLst>
          </p:cNvPr>
          <p:cNvSpPr txBox="1"/>
          <p:nvPr/>
        </p:nvSpPr>
        <p:spPr>
          <a:xfrm>
            <a:off x="2443896" y="199825"/>
            <a:ext cx="6671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3"/>
              </a:rPr>
              <a:t>https://en.wikipedia.org/wiki/Eigenvalues_and_eigenvectors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16009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앉아있는, 전화, 테이블, 쥐고있는이(가) 표시된 사진&#10;&#10;자동 생성된 설명">
            <a:extLst>
              <a:ext uri="{FF2B5EF4-FFF2-40B4-BE49-F238E27FC236}">
                <a16:creationId xmlns:a16="http://schemas.microsoft.com/office/drawing/2014/main" id="{C7424CBE-3F21-4D6E-B2AE-F81C9A2BFA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2809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그리기이(가) 표시된 사진&#10;&#10;자동 생성된 설명">
            <a:extLst>
              <a:ext uri="{FF2B5EF4-FFF2-40B4-BE49-F238E27FC236}">
                <a16:creationId xmlns:a16="http://schemas.microsoft.com/office/drawing/2014/main" id="{39592B2A-8941-4BE2-876D-EF13A0EFA8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4219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쥐고있는이(가) 표시된 사진&#10;&#10;자동 생성된 설명">
            <a:extLst>
              <a:ext uri="{FF2B5EF4-FFF2-40B4-BE49-F238E27FC236}">
                <a16:creationId xmlns:a16="http://schemas.microsoft.com/office/drawing/2014/main" id="{505A3E80-4FC4-4166-B392-4BE928A16D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4275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1C254B48-5C86-4DEF-B22B-94EFF37945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35" y="714807"/>
            <a:ext cx="7863364" cy="588168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16A348-36F6-42EA-BF4E-C608E4190332}"/>
              </a:ext>
            </a:extLst>
          </p:cNvPr>
          <p:cNvSpPr txBox="1"/>
          <p:nvPr/>
        </p:nvSpPr>
        <p:spPr>
          <a:xfrm>
            <a:off x="8795288" y="261505"/>
            <a:ext cx="2531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From Lecture 14</a:t>
            </a:r>
            <a:endParaRPr lang="ko-KR" altLang="en-US" sz="24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3410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쥐고있는이(가) 표시된 사진&#10;&#10;자동 생성된 설명">
            <a:extLst>
              <a:ext uri="{FF2B5EF4-FFF2-40B4-BE49-F238E27FC236}">
                <a16:creationId xmlns:a16="http://schemas.microsoft.com/office/drawing/2014/main" id="{C1878408-949B-45F5-8BB8-C4873C313B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6779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텍스트이(가) 표시된 사진&#10;&#10;자동 생성된 설명">
            <a:extLst>
              <a:ext uri="{FF2B5EF4-FFF2-40B4-BE49-F238E27FC236}">
                <a16:creationId xmlns:a16="http://schemas.microsoft.com/office/drawing/2014/main" id="{2E120305-291A-4985-A73F-4A7EDA7650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43764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82F7C865-8A55-4D34-AA24-8AB9BB3BB6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7574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lternating_Harmonic_Chain">
            <a:hlinkClick r:id="" action="ppaction://media"/>
            <a:extLst>
              <a:ext uri="{FF2B5EF4-FFF2-40B4-BE49-F238E27FC236}">
                <a16:creationId xmlns:a16="http://schemas.microsoft.com/office/drawing/2014/main" id="{7EB30C2A-09EB-43D8-9628-8BA835AC87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9908" y="205646"/>
            <a:ext cx="9296400" cy="592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5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756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FFB241E0-C33C-4529-9919-A9FE0D69B1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8471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F2E0C126-630D-48EC-8AD3-56915B661F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pic>
        <p:nvPicPr>
          <p:cNvPr id="3" name="그림 개체 틀 3">
            <a:extLst>
              <a:ext uri="{FF2B5EF4-FFF2-40B4-BE49-F238E27FC236}">
                <a16:creationId xmlns:a16="http://schemas.microsoft.com/office/drawing/2014/main" id="{4538C0BF-DA4D-446D-A389-015732464F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3397" r="18184" b="80448"/>
          <a:stretch/>
        </p:blipFill>
        <p:spPr>
          <a:xfrm>
            <a:off x="3581399" y="952501"/>
            <a:ext cx="5667375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097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3D4C8800-1C3B-4D48-8AB9-B99C6A682C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074622A-94A2-4CB5-B752-5198CD48FA20}"/>
              </a:ext>
            </a:extLst>
          </p:cNvPr>
          <p:cNvSpPr/>
          <p:nvPr/>
        </p:nvSpPr>
        <p:spPr>
          <a:xfrm>
            <a:off x="3810000" y="962025"/>
            <a:ext cx="5172075" cy="1152525"/>
          </a:xfrm>
          <a:prstGeom prst="rect">
            <a:avLst/>
          </a:prstGeom>
          <a:solidFill>
            <a:srgbClr val="0F1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53930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B89F759D-04A2-42E1-91B9-7B3B034B19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9941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1133A280-6F06-4514-81EF-2F8524DF6A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6A796A7-00B0-402A-ABE4-8FF3D889AC5D}"/>
              </a:ext>
            </a:extLst>
          </p:cNvPr>
          <p:cNvSpPr/>
          <p:nvPr/>
        </p:nvSpPr>
        <p:spPr>
          <a:xfrm>
            <a:off x="3810000" y="962025"/>
            <a:ext cx="5172075" cy="1152525"/>
          </a:xfrm>
          <a:prstGeom prst="rect">
            <a:avLst/>
          </a:prstGeom>
          <a:solidFill>
            <a:srgbClr val="2336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9860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남자, 사진, 보는, 손이(가) 표시된 사진&#10;&#10;자동 생성된 설명">
            <a:extLst>
              <a:ext uri="{FF2B5EF4-FFF2-40B4-BE49-F238E27FC236}">
                <a16:creationId xmlns:a16="http://schemas.microsoft.com/office/drawing/2014/main" id="{42116A9F-B857-46D4-9A57-1A8CC23840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11265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FBB326B8-F278-4D5C-B44E-55E47AE15BC0}"/>
              </a:ext>
            </a:extLst>
          </p:cNvPr>
          <p:cNvGrpSpPr/>
          <p:nvPr/>
        </p:nvGrpSpPr>
        <p:grpSpPr>
          <a:xfrm>
            <a:off x="3226042" y="-24710"/>
            <a:ext cx="6517623" cy="6882709"/>
            <a:chOff x="3226042" y="-24710"/>
            <a:chExt cx="6517623" cy="6882709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BB2C88B6-9DE2-47F6-961B-8D551478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2376" y="-24710"/>
              <a:ext cx="6501289" cy="2663666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BF776BEC-6E4B-4691-9BFB-E0AADBF0B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815"/>
            <a:stretch/>
          </p:blipFill>
          <p:spPr>
            <a:xfrm>
              <a:off x="3226042" y="2372496"/>
              <a:ext cx="6509385" cy="4485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3032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1FAADF73-5A18-4B51-8F08-166FF098E4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95981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297F5283-03CA-4329-8698-81541C2816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E7E450-1894-4026-9D86-062D0516DE59}"/>
              </a:ext>
            </a:extLst>
          </p:cNvPr>
          <p:cNvSpPr txBox="1"/>
          <p:nvPr/>
        </p:nvSpPr>
        <p:spPr>
          <a:xfrm>
            <a:off x="2571635" y="128534"/>
            <a:ext cx="609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3"/>
              </a:rPr>
              <a:t>https://en.wikipedia.org/wiki/Electric_dipole_moment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92112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B1219CA9-44C0-4E44-861F-8DB5B140E9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09550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99AFF2DD-8EAB-4206-B5FD-A89042425E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42511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E2CE40B-8A39-47F5-AFEB-7100389CB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408" y="0"/>
            <a:ext cx="892178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62A432-AD2A-4C2D-8F40-7CA7D34CFB38}"/>
              </a:ext>
            </a:extLst>
          </p:cNvPr>
          <p:cNvSpPr txBox="1"/>
          <p:nvPr/>
        </p:nvSpPr>
        <p:spPr>
          <a:xfrm>
            <a:off x="76200" y="5844659"/>
            <a:ext cx="2647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3"/>
              </a:rPr>
              <a:t>https://www.geico.com/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59AB2-8BA6-4847-9664-49B8020B5C0C}"/>
              </a:ext>
            </a:extLst>
          </p:cNvPr>
          <p:cNvSpPr txBox="1"/>
          <p:nvPr/>
        </p:nvSpPr>
        <p:spPr>
          <a:xfrm>
            <a:off x="76200" y="5454908"/>
            <a:ext cx="1991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altLang="ko-KR" sz="2400" dirty="0">
                <a:latin typeface="휴먼매직체" panose="02030504000101010101" pitchFamily="18" charset="-127"/>
                <a:ea typeface="휴먼매직체" panose="02030504000101010101" pitchFamily="18" charset="-127"/>
                <a:cs typeface="Arial Unicode MS" panose="020B0604020202020204" pitchFamily="50" charset="-127"/>
              </a:rPr>
              <a:t>For Fun!</a:t>
            </a:r>
          </a:p>
        </p:txBody>
      </p:sp>
    </p:spTree>
    <p:extLst>
      <p:ext uri="{BB962C8B-B14F-4D97-AF65-F5344CB8AC3E}">
        <p14:creationId xmlns:p14="http://schemas.microsoft.com/office/powerpoint/2010/main" val="345063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쥐고있는, 플레이어이(가) 표시된 사진&#10;&#10;자동 생성된 설명">
            <a:extLst>
              <a:ext uri="{FF2B5EF4-FFF2-40B4-BE49-F238E27FC236}">
                <a16:creationId xmlns:a16="http://schemas.microsoft.com/office/drawing/2014/main" id="{440AFBA5-234F-4651-B9C2-18840D9264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1042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3C1379AD-D6A7-4130-8CA3-116AB48235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E28512F-9B25-4166-8E33-463F9ACC7EFE}"/>
              </a:ext>
            </a:extLst>
          </p:cNvPr>
          <p:cNvSpPr/>
          <p:nvPr/>
        </p:nvSpPr>
        <p:spPr>
          <a:xfrm>
            <a:off x="2616239" y="2475571"/>
            <a:ext cx="7865906" cy="4003288"/>
          </a:xfrm>
          <a:prstGeom prst="rect">
            <a:avLst/>
          </a:prstGeom>
          <a:solidFill>
            <a:srgbClr val="163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1257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텍스트, 쥐고있는이(가) 표시된 사진&#10;&#10;자동 생성된 설명">
            <a:extLst>
              <a:ext uri="{FF2B5EF4-FFF2-40B4-BE49-F238E27FC236}">
                <a16:creationId xmlns:a16="http://schemas.microsoft.com/office/drawing/2014/main" id="{906F757F-2B1A-4BCD-8F89-742BFFEC4A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7A68880E-06D0-4A3A-AD0A-48D857B747F3}"/>
              </a:ext>
            </a:extLst>
          </p:cNvPr>
          <p:cNvSpPr/>
          <p:nvPr/>
        </p:nvSpPr>
        <p:spPr>
          <a:xfrm>
            <a:off x="2571635" y="3233530"/>
            <a:ext cx="8148660" cy="3260035"/>
          </a:xfrm>
          <a:prstGeom prst="rect">
            <a:avLst/>
          </a:prstGeom>
          <a:solidFill>
            <a:srgbClr val="1F2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5454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>
            <a:extLst>
              <a:ext uri="{FF2B5EF4-FFF2-40B4-BE49-F238E27FC236}">
                <a16:creationId xmlns:a16="http://schemas.microsoft.com/office/drawing/2014/main" id="{3C1379AD-D6A7-4130-8CA3-116AB48235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C47822-27C2-4124-8A8D-7CBF41379ACC}"/>
              </a:ext>
            </a:extLst>
          </p:cNvPr>
          <p:cNvSpPr txBox="1"/>
          <p:nvPr/>
        </p:nvSpPr>
        <p:spPr>
          <a:xfrm>
            <a:off x="4242585" y="2495646"/>
            <a:ext cx="2409650" cy="35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  <a:cs typeface="Arial Unicode MS" panose="020B0604020202020204" pitchFamily="50" charset="-127"/>
              </a:rPr>
              <a:t>독어</a:t>
            </a:r>
            <a:r>
              <a:rPr lang="en-US" altLang="ko-KR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  <a:cs typeface="Arial Unicode MS" panose="020B0604020202020204" pitchFamily="50" charset="-127"/>
              </a:rPr>
              <a:t>? </a:t>
            </a:r>
            <a:r>
              <a:rPr lang="ko-KR" alt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  <a:cs typeface="Arial Unicode MS" panose="020B0604020202020204" pitchFamily="50" charset="-127"/>
              </a:rPr>
              <a:t>영어</a:t>
            </a:r>
            <a:r>
              <a:rPr lang="en-US" altLang="ko-KR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휴먼매직체" panose="02030504000101010101" pitchFamily="18" charset="-127"/>
                <a:ea typeface="휴먼매직체" panose="02030504000101010101" pitchFamily="18" charset="-127"/>
                <a:cs typeface="Arial Unicode MS" panose="020B0604020202020204" pitchFamily="50" charset="-127"/>
              </a:rPr>
              <a:t>?</a:t>
            </a: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AD6B2403-C97D-4E99-BE1D-AABCE739908E}"/>
              </a:ext>
            </a:extLst>
          </p:cNvPr>
          <p:cNvSpPr/>
          <p:nvPr/>
        </p:nvSpPr>
        <p:spPr>
          <a:xfrm>
            <a:off x="4324350" y="2847975"/>
            <a:ext cx="1914525" cy="1019175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484F0A8-0494-43A6-A5E1-5CB4AD165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026" y="2495646"/>
            <a:ext cx="3886200" cy="12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9FF81743-A73F-4E65-BFCF-E51C27C1D83E}"/>
              </a:ext>
            </a:extLst>
          </p:cNvPr>
          <p:cNvGrpSpPr/>
          <p:nvPr/>
        </p:nvGrpSpPr>
        <p:grpSpPr>
          <a:xfrm>
            <a:off x="2157412" y="-65720"/>
            <a:ext cx="8520112" cy="678557"/>
            <a:chOff x="2157412" y="-65720"/>
            <a:chExt cx="8520112" cy="678557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5C308C6-6F05-403C-B3C6-D8C9D4AED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57499" y="241362"/>
              <a:ext cx="6905625" cy="371475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86941E3C-2738-4CDB-BBB9-2ADA6F8B2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57412" y="-65720"/>
              <a:ext cx="5534025" cy="3619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224B6B-7421-44C8-BD60-1C142B644F17}"/>
                </a:ext>
              </a:extLst>
            </p:cNvPr>
            <p:cNvSpPr txBox="1"/>
            <p:nvPr/>
          </p:nvSpPr>
          <p:spPr>
            <a:xfrm>
              <a:off x="9763124" y="218871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…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577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 descr="전화, 쥐고있는, 화면, 남자이(가) 표시된 사진&#10;&#10;자동 생성된 설명">
            <a:extLst>
              <a:ext uri="{FF2B5EF4-FFF2-40B4-BE49-F238E27FC236}">
                <a16:creationId xmlns:a16="http://schemas.microsoft.com/office/drawing/2014/main" id="{12E88015-5EA2-4032-9999-ACA0828FC7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7906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2823</TotalTime>
  <Words>98</Words>
  <Application>Microsoft Office PowerPoint</Application>
  <PresentationFormat>와이드스크린</PresentationFormat>
  <Paragraphs>11</Paragraphs>
  <Slides>45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45</vt:i4>
      </vt:variant>
    </vt:vector>
  </HeadingPairs>
  <TitlesOfParts>
    <vt:vector size="51" baseType="lpstr">
      <vt:lpstr>Arial Unicode MS</vt:lpstr>
      <vt:lpstr>맑은 고딕</vt:lpstr>
      <vt:lpstr>휴먼매직체</vt:lpstr>
      <vt:lpstr>Arial</vt:lpstr>
      <vt:lpstr>Verdana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Lee Jong-Sook</dc:creator>
  <cp:lastModifiedBy>이종숙(Jong-Sook Lee)</cp:lastModifiedBy>
  <cp:revision>116</cp:revision>
  <dcterms:created xsi:type="dcterms:W3CDTF">2020-08-22T10:57:40Z</dcterms:created>
  <dcterms:modified xsi:type="dcterms:W3CDTF">2020-10-14T23:51:09Z</dcterms:modified>
</cp:coreProperties>
</file>