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0" r:id="rId2"/>
    <p:sldId id="261" r:id="rId3"/>
    <p:sldId id="262" r:id="rId4"/>
    <p:sldId id="263" r:id="rId5"/>
    <p:sldId id="264" r:id="rId6"/>
    <p:sldId id="265" r:id="rId7"/>
    <p:sldId id="266" r:id="rId8"/>
    <p:sldId id="267" r:id="rId9"/>
    <p:sldId id="268" r:id="rId10"/>
    <p:sldId id="269" r:id="rId11"/>
    <p:sldId id="270" r:id="rId12"/>
    <p:sldId id="271" r:id="rId13"/>
    <p:sldId id="272" r:id="rId14"/>
    <p:sldId id="273" r:id="rId15"/>
    <p:sldId id="274" r:id="rId16"/>
    <p:sldId id="275" r:id="rId17"/>
    <p:sldId id="276" r:id="rId18"/>
    <p:sldId id="277" r:id="rId19"/>
    <p:sldId id="278" r:id="rId20"/>
    <p:sldId id="279" r:id="rId21"/>
    <p:sldId id="280" r:id="rId22"/>
    <p:sldId id="281" r:id="rId23"/>
    <p:sldId id="291" r:id="rId24"/>
    <p:sldId id="282" r:id="rId25"/>
    <p:sldId id="283" r:id="rId26"/>
    <p:sldId id="284" r:id="rId27"/>
    <p:sldId id="285" r:id="rId28"/>
    <p:sldId id="286" r:id="rId29"/>
    <p:sldId id="287" r:id="rId30"/>
    <p:sldId id="288" r:id="rId31"/>
    <p:sldId id="289" r:id="rId32"/>
    <p:sldId id="290" r:id="rId33"/>
  </p:sldIdLst>
  <p:sldSz cx="12192000" cy="6858000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8E1C3"/>
    <a:srgbClr val="EAE3C5"/>
    <a:srgbClr val="CC9900"/>
    <a:srgbClr val="FF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19" autoAdjust="0"/>
    <p:restoredTop sz="94660"/>
  </p:normalViewPr>
  <p:slideViewPr>
    <p:cSldViewPr snapToGrid="0">
      <p:cViewPr varScale="1">
        <p:scale>
          <a:sx n="142" d="100"/>
          <a:sy n="142" d="100"/>
        </p:scale>
        <p:origin x="205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hyperlink" Target="http://podcasts.ox.ac.uk/series/oxford-solid-state-basics" TargetMode="External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jpe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.jpeg"/><Relationship Id="rId4" Type="http://schemas.openxmlformats.org/officeDocument/2006/relationships/hyperlink" Target="http://podcasts.ox.ac.uk/series/oxford-solid-state-basics" TargetMode="Externa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hyperlink" Target="http://podcasts.ox.ac.uk/series/oxford-solid-state-basics" TargetMode="External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jpe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/>
              <a:t>클릭하여 마스터 부제목 스타일 편집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C6AA1C4-3D30-4A0E-B139-04EF623A0E6C}" type="datetimeFigureOut">
              <a:rPr lang="ko-KR" altLang="en-US" smtClean="0"/>
              <a:t>2020-09-12(Sat)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896CE2C-FCE6-4764-A928-F716083E19C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2887494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C6AA1C4-3D30-4A0E-B139-04EF623A0E6C}" type="datetimeFigureOut">
              <a:rPr lang="ko-KR" altLang="en-US" smtClean="0"/>
              <a:t>2020-09-12(Sat)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896CE2C-FCE6-4764-A928-F716083E19C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4751337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C6AA1C4-3D30-4A0E-B139-04EF623A0E6C}" type="datetimeFigureOut">
              <a:rPr lang="ko-KR" altLang="en-US" smtClean="0"/>
              <a:t>2020-09-12(Sat)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896CE2C-FCE6-4764-A928-F716083E19C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74854915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C6AA1C4-3D30-4A0E-B139-04EF623A0E6C}" type="datetimeFigureOut">
              <a:rPr lang="ko-KR" altLang="en-US" smtClean="0"/>
              <a:t>2020-09-12(Sat)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896CE2C-FCE6-4764-A928-F716083E19C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6846881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C6AA1C4-3D30-4A0E-B139-04EF623A0E6C}" type="datetimeFigureOut">
              <a:rPr lang="ko-KR" altLang="en-US" smtClean="0"/>
              <a:t>2020-09-12(Sat)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896CE2C-FCE6-4764-A928-F716083E19C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0727601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C6AA1C4-3D30-4A0E-B139-04EF623A0E6C}" type="datetimeFigureOut">
              <a:rPr lang="ko-KR" altLang="en-US" smtClean="0"/>
              <a:t>2020-09-12(Sat)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896CE2C-FCE6-4764-A928-F716083E19C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7650692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C6AA1C4-3D30-4A0E-B139-04EF623A0E6C}" type="datetimeFigureOut">
              <a:rPr lang="ko-KR" altLang="en-US" smtClean="0"/>
              <a:t>2020-09-12(Sat)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896CE2C-FCE6-4764-A928-F716083E19C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5534826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C6AA1C4-3D30-4A0E-B139-04EF623A0E6C}" type="datetimeFigureOut">
              <a:rPr lang="ko-KR" altLang="en-US" smtClean="0"/>
              <a:t>2020-09-12(Sat)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896CE2C-FCE6-4764-A928-F716083E19C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8804269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C6AA1C4-3D30-4A0E-B139-04EF623A0E6C}" type="datetimeFigureOut">
              <a:rPr lang="ko-KR" altLang="en-US" smtClean="0"/>
              <a:t>2020-09-12(Sat)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896CE2C-FCE6-4764-A928-F716083E19C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7840330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55401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83" y="6372696"/>
            <a:ext cx="2304000" cy="469800"/>
          </a:xfrm>
          <a:prstGeom prst="rect">
            <a:avLst/>
          </a:prstGeom>
        </p:spPr>
      </p:pic>
      <p:pic>
        <p:nvPicPr>
          <p:cNvPr id="4" name="Picture 2" descr="http://podcasts.ox.ac.uk/sites/default/files/styles/large/public/images/album-covers/oxford-solid-state-basics.jpg?itok=T6gXFWpN">
            <a:hlinkClick r:id="rId3"/>
          </p:cNvPr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35" y="0"/>
            <a:ext cx="2095500" cy="2095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293082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83" y="6372696"/>
            <a:ext cx="2304000" cy="469800"/>
          </a:xfrm>
          <a:prstGeom prst="rect">
            <a:avLst/>
          </a:prstGeom>
        </p:spPr>
      </p:pic>
      <p:pic>
        <p:nvPicPr>
          <p:cNvPr id="4" name="그림 3"/>
          <p:cNvPicPr>
            <a:picLocks noChangeAspect="1"/>
          </p:cNvPicPr>
          <p:nvPr userDrawn="1"/>
        </p:nvPicPr>
        <p:blipFill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1635" y="880175"/>
            <a:ext cx="8159999" cy="5777778"/>
          </a:xfrm>
          <a:prstGeom prst="rect">
            <a:avLst/>
          </a:prstGeom>
        </p:spPr>
      </p:pic>
      <p:pic>
        <p:nvPicPr>
          <p:cNvPr id="7" name="Picture 2" descr="http://podcasts.ox.ac.uk/sites/default/files/styles/large/public/images/album-covers/oxford-solid-state-basics.jpg?itok=T6gXFWpN">
            <a:hlinkClick r:id="rId4"/>
          </p:cNvPr>
          <p:cNvPicPr>
            <a:picLocks noChangeAspect="1" noChangeArrowheads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35" y="0"/>
            <a:ext cx="2095500" cy="2095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그림 개체 틀 2">
            <a:extLst>
              <a:ext uri="{FF2B5EF4-FFF2-40B4-BE49-F238E27FC236}">
                <a16:creationId xmlns:a16="http://schemas.microsoft.com/office/drawing/2014/main" id="{C4D16563-5BCE-4F91-A70B-81BB7CB4B579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2571635" y="880175"/>
            <a:ext cx="8161200" cy="5778000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8695333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그림 개체 틀 2">
            <a:extLst>
              <a:ext uri="{FF2B5EF4-FFF2-40B4-BE49-F238E27FC236}">
                <a16:creationId xmlns:a16="http://schemas.microsoft.com/office/drawing/2014/main" id="{C4D16563-5BCE-4F91-A70B-81BB7CB4B579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2571635" y="880175"/>
            <a:ext cx="8161200" cy="5778000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endParaRPr lang="ko-KR" altLang="en-US" dirty="0"/>
          </a:p>
        </p:txBody>
      </p:sp>
      <p:pic>
        <p:nvPicPr>
          <p:cNvPr id="5" name="그림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83" y="6372696"/>
            <a:ext cx="2304000" cy="469800"/>
          </a:xfrm>
          <a:prstGeom prst="rect">
            <a:avLst/>
          </a:prstGeom>
        </p:spPr>
      </p:pic>
      <p:pic>
        <p:nvPicPr>
          <p:cNvPr id="7" name="Picture 2" descr="http://podcasts.ox.ac.uk/sites/default/files/styles/large/public/images/album-covers/oxford-solid-state-basics.jpg?itok=T6gXFWpN">
            <a:hlinkClick r:id="rId3"/>
          </p:cNvPr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35" y="0"/>
            <a:ext cx="2095500" cy="2095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732111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78456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60" r:id="rId8"/>
    <p:sldLayoutId id="2147483661" r:id="rId9"/>
    <p:sldLayoutId id="2147483656" r:id="rId10"/>
    <p:sldLayoutId id="2147483657" r:id="rId11"/>
    <p:sldLayoutId id="2147483658" r:id="rId12"/>
    <p:sldLayoutId id="2147483659" r:id="rId13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podcasts.ox.ac.uk/03-drude-theory-electrons-metals-sommerfeld-free-electron-theory-electrons-metals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9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9.xml"/><Relationship Id="rId4" Type="http://schemas.openxmlformats.org/officeDocument/2006/relationships/hyperlink" Target="https://en.wikipedia.org/wiki/Kinetic_theory_of_gases#Thermal_conductivity_and_heat_flux" TargetMode="Externa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9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9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9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9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9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9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9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9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9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9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9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9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9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9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9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9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367808" y="4293096"/>
            <a:ext cx="18473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ko-KR" altLang="en-US" sz="1600" dirty="0">
              <a:latin typeface="Arial Unicode MS" panose="020B0604020202020204" pitchFamily="50" charset="-127"/>
              <a:ea typeface="Arial Unicode MS" panose="020B0604020202020204" pitchFamily="50" charset="-127"/>
              <a:cs typeface="Arial Unicode MS" panose="020B0604020202020204" pitchFamily="50" charset="-127"/>
            </a:endParaRPr>
          </a:p>
        </p:txBody>
      </p:sp>
      <p:pic>
        <p:nvPicPr>
          <p:cNvPr id="8" name="그림 개체 틀 7" descr="쥐고있는, 전화이(가) 표시된 사진&#10;&#10;자동 생성된 설명">
            <a:extLst>
              <a:ext uri="{FF2B5EF4-FFF2-40B4-BE49-F238E27FC236}">
                <a16:creationId xmlns:a16="http://schemas.microsoft.com/office/drawing/2014/main" id="{DC49CC6E-8919-4FAD-AC81-DEFA8F384AC9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" b="2"/>
          <a:stretch>
            <a:fillRect/>
          </a:stretch>
        </p:blipFill>
        <p:spPr/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CDF11F12-6B11-4A7C-BA04-DD1D7683B756}"/>
              </a:ext>
            </a:extLst>
          </p:cNvPr>
          <p:cNvSpPr txBox="1"/>
          <p:nvPr/>
        </p:nvSpPr>
        <p:spPr>
          <a:xfrm>
            <a:off x="1441526" y="0"/>
            <a:ext cx="998847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US" altLang="ko-KR" b="0" i="0" u="none" strike="noStrike" dirty="0">
                <a:solidFill>
                  <a:srgbClr val="002D62"/>
                </a:solidFill>
                <a:effectLst/>
                <a:latin typeface="Verdana" panose="020B0604030504040204" pitchFamily="34" charset="0"/>
                <a:hlinkClick r:id="rId3"/>
              </a:rPr>
              <a:t>03. </a:t>
            </a:r>
            <a:r>
              <a:rPr lang="en-US" altLang="ko-KR" b="0" i="0" u="none" strike="noStrike" dirty="0" err="1">
                <a:solidFill>
                  <a:srgbClr val="002D62"/>
                </a:solidFill>
                <a:effectLst/>
                <a:latin typeface="Verdana" panose="020B0604030504040204" pitchFamily="34" charset="0"/>
                <a:hlinkClick r:id="rId3"/>
              </a:rPr>
              <a:t>Drude</a:t>
            </a:r>
            <a:r>
              <a:rPr lang="en-US" altLang="ko-KR" b="0" i="0" u="none" strike="noStrike" dirty="0">
                <a:solidFill>
                  <a:srgbClr val="002D62"/>
                </a:solidFill>
                <a:effectLst/>
                <a:latin typeface="Verdana" panose="020B0604030504040204" pitchFamily="34" charset="0"/>
                <a:hlinkClick r:id="rId3"/>
              </a:rPr>
              <a:t> Theory of Electrons in Metals / Sommerfeld (Free Electron) Theory of Electrons in Metals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40344067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개체 틀 3" descr="텍스트, 쥐고있는이(가) 표시된 사진&#10;&#10;자동 생성된 설명">
            <a:extLst>
              <a:ext uri="{FF2B5EF4-FFF2-40B4-BE49-F238E27FC236}">
                <a16:creationId xmlns:a16="http://schemas.microsoft.com/office/drawing/2014/main" id="{918319E9-DDCE-44A9-8045-77052A04A091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" b="2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12898029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개체 틀 3" descr="텍스트, 거리이(가) 표시된 사진&#10;&#10;자동 생성된 설명">
            <a:extLst>
              <a:ext uri="{FF2B5EF4-FFF2-40B4-BE49-F238E27FC236}">
                <a16:creationId xmlns:a16="http://schemas.microsoft.com/office/drawing/2014/main" id="{EE8E1553-D587-450A-9EA5-1382497A4956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" b="2"/>
          <a:stretch>
            <a:fillRect/>
          </a:stretch>
        </p:blipFill>
        <p:spPr/>
      </p:pic>
      <p:pic>
        <p:nvPicPr>
          <p:cNvPr id="2" name="그림 1">
            <a:extLst>
              <a:ext uri="{FF2B5EF4-FFF2-40B4-BE49-F238E27FC236}">
                <a16:creationId xmlns:a16="http://schemas.microsoft.com/office/drawing/2014/main" id="{EFF4B929-B62E-45F8-9420-B83FDD353F9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086982"/>
            <a:ext cx="2422289" cy="4211619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2B3FEA7C-130F-49C2-8357-1CA3DED5F93E}"/>
              </a:ext>
            </a:extLst>
          </p:cNvPr>
          <p:cNvSpPr txBox="1"/>
          <p:nvPr/>
        </p:nvSpPr>
        <p:spPr>
          <a:xfrm>
            <a:off x="2304606" y="199825"/>
            <a:ext cx="9657021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ko-KR" altLang="en-US" dirty="0">
                <a:hlinkClick r:id="rId4"/>
              </a:rPr>
              <a:t>https://en.wikipedia.org/wiki/Kinetic_theory_of_gases#Thermal_conductivity_and_heat_flux</a:t>
            </a:r>
            <a:endParaRPr lang="en-US" altLang="ko-KR" dirty="0"/>
          </a:p>
          <a:p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8346325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개체 틀 3" descr="측정기이(가) 표시된 사진&#10;&#10;자동 생성된 설명">
            <a:extLst>
              <a:ext uri="{FF2B5EF4-FFF2-40B4-BE49-F238E27FC236}">
                <a16:creationId xmlns:a16="http://schemas.microsoft.com/office/drawing/2014/main" id="{62E44187-D992-4675-B868-A29E792E23C3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" b="2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08497999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개체 틀 3" descr="텍스트, 칠판, 전화이(가) 표시된 사진&#10;&#10;자동 생성된 설명">
            <a:extLst>
              <a:ext uri="{FF2B5EF4-FFF2-40B4-BE49-F238E27FC236}">
                <a16:creationId xmlns:a16="http://schemas.microsoft.com/office/drawing/2014/main" id="{1AC95BB1-478F-44F7-942D-AF93A6FC1F6F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" b="2"/>
          <a:stretch>
            <a:fillRect/>
          </a:stretch>
        </p:blipFill>
        <p:spPr/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83C1D687-E5D3-4BAF-AAFE-E22A5590C784}"/>
              </a:ext>
            </a:extLst>
          </p:cNvPr>
          <p:cNvSpPr txBox="1"/>
          <p:nvPr/>
        </p:nvSpPr>
        <p:spPr>
          <a:xfrm>
            <a:off x="5834127" y="3254072"/>
            <a:ext cx="571283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atinLnBrk="0"/>
            <a:r>
              <a:rPr lang="en-US" altLang="ko-KR" sz="3600" dirty="0">
                <a:solidFill>
                  <a:schemeClr val="accent4">
                    <a:lumMod val="60000"/>
                    <a:lumOff val="40000"/>
                  </a:schemeClr>
                </a:solidFill>
                <a:latin typeface="휴먼매직체" panose="02030504000101010101" pitchFamily="18" charset="-127"/>
                <a:ea typeface="휴먼매직체" panose="02030504000101010101" pitchFamily="18" charset="-127"/>
                <a:cs typeface="Arial Unicode MS" panose="020B0604020202020204" pitchFamily="50" charset="-127"/>
              </a:rPr>
              <a:t>HW#2 </a:t>
            </a:r>
            <a:r>
              <a:rPr lang="ko-KR" altLang="en-US" sz="3600" dirty="0">
                <a:solidFill>
                  <a:schemeClr val="accent4">
                    <a:lumMod val="60000"/>
                    <a:lumOff val="40000"/>
                  </a:schemeClr>
                </a:solidFill>
                <a:latin typeface="휴먼매직체" panose="02030504000101010101" pitchFamily="18" charset="-127"/>
                <a:ea typeface="휴먼매직체" panose="02030504000101010101" pitchFamily="18" charset="-127"/>
                <a:cs typeface="Arial Unicode MS" panose="020B0604020202020204" pitchFamily="50" charset="-127"/>
              </a:rPr>
              <a:t>값을 직접 구해보아라</a:t>
            </a:r>
            <a:r>
              <a:rPr lang="en-US" altLang="ko-KR" sz="3600" dirty="0">
                <a:solidFill>
                  <a:schemeClr val="accent4">
                    <a:lumMod val="60000"/>
                    <a:lumOff val="40000"/>
                  </a:schemeClr>
                </a:solidFill>
                <a:latin typeface="휴먼매직체" panose="02030504000101010101" pitchFamily="18" charset="-127"/>
                <a:ea typeface="휴먼매직체" panose="02030504000101010101" pitchFamily="18" charset="-127"/>
                <a:cs typeface="Arial Unicode MS" panose="020B0604020202020204" pitchFamily="50" charset="-127"/>
              </a:rPr>
              <a:t>. </a:t>
            </a:r>
            <a:r>
              <a:rPr lang="ko-KR" altLang="en-US" sz="3600" dirty="0">
                <a:solidFill>
                  <a:schemeClr val="accent4">
                    <a:lumMod val="60000"/>
                    <a:lumOff val="40000"/>
                  </a:schemeClr>
                </a:solidFill>
                <a:latin typeface="휴먼매직체" panose="02030504000101010101" pitchFamily="18" charset="-127"/>
                <a:ea typeface="휴먼매직체" panose="02030504000101010101" pitchFamily="18" charset="-127"/>
                <a:cs typeface="Arial Unicode MS" panose="020B0604020202020204" pitchFamily="50" charset="-127"/>
              </a:rPr>
              <a:t>단위를 맞추어야 함</a:t>
            </a:r>
            <a:r>
              <a:rPr lang="en-US" altLang="ko-KR" sz="3600" dirty="0">
                <a:solidFill>
                  <a:schemeClr val="accent4">
                    <a:lumMod val="60000"/>
                    <a:lumOff val="40000"/>
                  </a:schemeClr>
                </a:solidFill>
                <a:latin typeface="휴먼매직체" panose="02030504000101010101" pitchFamily="18" charset="-127"/>
                <a:ea typeface="휴먼매직체" panose="02030504000101010101" pitchFamily="18" charset="-127"/>
                <a:cs typeface="Arial Unicode MS" panose="020B0604020202020204" pitchFamily="50" charset="-127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9392939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개체 틀 3" descr="전화이(가) 표시된 사진&#10;&#10;자동 생성된 설명">
            <a:extLst>
              <a:ext uri="{FF2B5EF4-FFF2-40B4-BE49-F238E27FC236}">
                <a16:creationId xmlns:a16="http://schemas.microsoft.com/office/drawing/2014/main" id="{9B152899-DAE0-45D3-A886-14E498C26521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" b="2"/>
          <a:stretch>
            <a:fillRect/>
          </a:stretch>
        </p:blipFill>
        <p:spPr/>
      </p:pic>
      <p:pic>
        <p:nvPicPr>
          <p:cNvPr id="2" name="그림 1">
            <a:extLst>
              <a:ext uri="{FF2B5EF4-FFF2-40B4-BE49-F238E27FC236}">
                <a16:creationId xmlns:a16="http://schemas.microsoft.com/office/drawing/2014/main" id="{466D494A-0C83-4C52-9100-D1C4A9E62A6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tretch/>
        </p:blipFill>
        <p:spPr>
          <a:xfrm>
            <a:off x="0" y="2989345"/>
            <a:ext cx="3705225" cy="30575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0210466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개체 틀 3" descr="텍스트이(가) 표시된 사진&#10;&#10;자동 생성된 설명">
            <a:extLst>
              <a:ext uri="{FF2B5EF4-FFF2-40B4-BE49-F238E27FC236}">
                <a16:creationId xmlns:a16="http://schemas.microsoft.com/office/drawing/2014/main" id="{E22EA83D-ED6E-441B-A232-F355FFCB0466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" b="2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73949568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개체 틀 3">
            <a:extLst>
              <a:ext uri="{FF2B5EF4-FFF2-40B4-BE49-F238E27FC236}">
                <a16:creationId xmlns:a16="http://schemas.microsoft.com/office/drawing/2014/main" id="{E94EEEDD-48EE-457D-B8A1-093F55FA0217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" b="2"/>
          <a:stretch>
            <a:fillRect/>
          </a:stretch>
        </p:blipFill>
        <p:spPr/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14D4D182-76E2-4BDC-A213-E252D89A7C1B}"/>
              </a:ext>
            </a:extLst>
          </p:cNvPr>
          <p:cNvSpPr txBox="1"/>
          <p:nvPr/>
        </p:nvSpPr>
        <p:spPr>
          <a:xfrm>
            <a:off x="8038213" y="2594344"/>
            <a:ext cx="245451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3600" dirty="0">
                <a:solidFill>
                  <a:schemeClr val="accent4">
                    <a:lumMod val="60000"/>
                    <a:lumOff val="40000"/>
                  </a:schemeClr>
                </a:solidFill>
                <a:latin typeface="휴먼매직체" panose="02030504000101010101" pitchFamily="18" charset="-127"/>
                <a:ea typeface="휴먼매직체" panose="02030504000101010101" pitchFamily="18" charset="-127"/>
              </a:rPr>
              <a:t> e.g. 10</a:t>
            </a:r>
            <a:r>
              <a:rPr lang="en-US" altLang="ko-KR" sz="3600" baseline="30000" dirty="0">
                <a:solidFill>
                  <a:schemeClr val="accent4">
                    <a:lumMod val="60000"/>
                    <a:lumOff val="40000"/>
                  </a:schemeClr>
                </a:solidFill>
                <a:latin typeface="휴먼매직체" panose="02030504000101010101" pitchFamily="18" charset="-127"/>
                <a:ea typeface="휴먼매직체" panose="02030504000101010101" pitchFamily="18" charset="-127"/>
              </a:rPr>
              <a:t>5</a:t>
            </a:r>
            <a:r>
              <a:rPr lang="en-US" altLang="ko-KR" sz="3600" dirty="0">
                <a:solidFill>
                  <a:schemeClr val="accent4">
                    <a:lumMod val="60000"/>
                    <a:lumOff val="40000"/>
                  </a:schemeClr>
                </a:solidFill>
                <a:latin typeface="휴먼매직체" panose="02030504000101010101" pitchFamily="18" charset="-127"/>
                <a:ea typeface="휴먼매직체" panose="02030504000101010101" pitchFamily="18" charset="-127"/>
              </a:rPr>
              <a:t> K</a:t>
            </a:r>
            <a:endParaRPr lang="ko-KR" altLang="en-US" sz="3600" dirty="0">
              <a:solidFill>
                <a:schemeClr val="accent4">
                  <a:lumMod val="60000"/>
                  <a:lumOff val="40000"/>
                </a:schemeClr>
              </a:solidFill>
              <a:latin typeface="휴먼매직체" panose="02030504000101010101" pitchFamily="18" charset="-127"/>
              <a:ea typeface="휴먼매직체" panose="02030504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96084720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개체 틀 3">
            <a:extLst>
              <a:ext uri="{FF2B5EF4-FFF2-40B4-BE49-F238E27FC236}">
                <a16:creationId xmlns:a16="http://schemas.microsoft.com/office/drawing/2014/main" id="{1F30DCC3-4E56-48B1-9676-92DDA22B97A2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" b="2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53175878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개체 틀 3" descr="측정기, 전화이(가) 표시된 사진&#10;&#10;자동 생성된 설명">
            <a:extLst>
              <a:ext uri="{FF2B5EF4-FFF2-40B4-BE49-F238E27FC236}">
                <a16:creationId xmlns:a16="http://schemas.microsoft.com/office/drawing/2014/main" id="{FF54F9A9-2BC3-4B41-98CB-26A2442C8006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" b="2"/>
          <a:stretch>
            <a:fillRect/>
          </a:stretch>
        </p:blipFill>
        <p:spPr/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83CB0804-23E4-4AB3-AFB1-199B26598C2C}"/>
              </a:ext>
            </a:extLst>
          </p:cNvPr>
          <p:cNvSpPr txBox="1"/>
          <p:nvPr/>
        </p:nvSpPr>
        <p:spPr>
          <a:xfrm>
            <a:off x="6503976" y="3769175"/>
            <a:ext cx="551081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atinLnBrk="0"/>
            <a:r>
              <a:rPr lang="en-US" altLang="ko-KR" sz="3600" dirty="0">
                <a:solidFill>
                  <a:schemeClr val="accent4">
                    <a:lumMod val="60000"/>
                    <a:lumOff val="40000"/>
                  </a:schemeClr>
                </a:solidFill>
                <a:latin typeface="휴먼매직체" panose="02030504000101010101" pitchFamily="18" charset="-127"/>
                <a:ea typeface="휴먼매직체" panose="02030504000101010101" pitchFamily="18" charset="-127"/>
                <a:cs typeface="Arial Unicode MS" panose="020B0604020202020204" pitchFamily="50" charset="-127"/>
              </a:rPr>
              <a:t>HW# </a:t>
            </a:r>
            <a:r>
              <a:rPr lang="ko-KR" altLang="en-US" sz="3600" dirty="0">
                <a:solidFill>
                  <a:schemeClr val="accent4">
                    <a:lumMod val="60000"/>
                    <a:lumOff val="40000"/>
                  </a:schemeClr>
                </a:solidFill>
                <a:latin typeface="휴먼매직체" panose="02030504000101010101" pitchFamily="18" charset="-127"/>
                <a:ea typeface="휴먼매직체" panose="02030504000101010101" pitchFamily="18" charset="-127"/>
                <a:cs typeface="Arial Unicode MS" panose="020B0604020202020204" pitchFamily="50" charset="-127"/>
              </a:rPr>
              <a:t>값을 직접 구해보아라</a:t>
            </a:r>
            <a:r>
              <a:rPr lang="en-US" altLang="ko-KR" sz="3600" dirty="0">
                <a:solidFill>
                  <a:schemeClr val="accent4">
                    <a:lumMod val="60000"/>
                    <a:lumOff val="40000"/>
                  </a:schemeClr>
                </a:solidFill>
                <a:latin typeface="휴먼매직체" panose="02030504000101010101" pitchFamily="18" charset="-127"/>
                <a:ea typeface="휴먼매직체" panose="02030504000101010101" pitchFamily="18" charset="-127"/>
                <a:cs typeface="Arial Unicode MS" panose="020B0604020202020204" pitchFamily="50" charset="-127"/>
              </a:rPr>
              <a:t>. </a:t>
            </a:r>
            <a:r>
              <a:rPr lang="ko-KR" altLang="en-US" sz="3600" dirty="0">
                <a:solidFill>
                  <a:schemeClr val="accent4">
                    <a:lumMod val="60000"/>
                    <a:lumOff val="40000"/>
                  </a:schemeClr>
                </a:solidFill>
                <a:latin typeface="휴먼매직체" panose="02030504000101010101" pitchFamily="18" charset="-127"/>
                <a:ea typeface="휴먼매직체" panose="02030504000101010101" pitchFamily="18" charset="-127"/>
                <a:cs typeface="Arial Unicode MS" panose="020B0604020202020204" pitchFamily="50" charset="-127"/>
              </a:rPr>
              <a:t>단위를 맞추어야 함</a:t>
            </a:r>
            <a:r>
              <a:rPr lang="en-US" altLang="ko-KR" sz="3600" dirty="0">
                <a:solidFill>
                  <a:schemeClr val="accent4">
                    <a:lumMod val="60000"/>
                    <a:lumOff val="40000"/>
                  </a:schemeClr>
                </a:solidFill>
                <a:latin typeface="휴먼매직체" panose="02030504000101010101" pitchFamily="18" charset="-127"/>
                <a:ea typeface="휴먼매직체" panose="02030504000101010101" pitchFamily="18" charset="-127"/>
                <a:cs typeface="Arial Unicode MS" panose="020B0604020202020204" pitchFamily="50" charset="-127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20713802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개체 틀 3" descr="텍스트이(가) 표시된 사진&#10;&#10;자동 생성된 설명">
            <a:extLst>
              <a:ext uri="{FF2B5EF4-FFF2-40B4-BE49-F238E27FC236}">
                <a16:creationId xmlns:a16="http://schemas.microsoft.com/office/drawing/2014/main" id="{2FB3F16A-CBBE-488B-AC81-2999578251C2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" b="2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9788438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개체 틀 3" descr="쥐고있는이(가) 표시된 사진&#10;&#10;자동 생성된 설명">
            <a:extLst>
              <a:ext uri="{FF2B5EF4-FFF2-40B4-BE49-F238E27FC236}">
                <a16:creationId xmlns:a16="http://schemas.microsoft.com/office/drawing/2014/main" id="{5C857191-E935-4137-A97E-1DE06D2BE3B8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" b="2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46009883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개체 틀 3">
            <a:extLst>
              <a:ext uri="{FF2B5EF4-FFF2-40B4-BE49-F238E27FC236}">
                <a16:creationId xmlns:a16="http://schemas.microsoft.com/office/drawing/2014/main" id="{C30B4E36-2AE2-43A0-AA2F-2E4EF88CF6EE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" b="2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98818087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개체 틀 3" descr="텍스트, 사진, 전화, 쥐고있는이(가) 표시된 사진&#10;&#10;자동 생성된 설명">
            <a:extLst>
              <a:ext uri="{FF2B5EF4-FFF2-40B4-BE49-F238E27FC236}">
                <a16:creationId xmlns:a16="http://schemas.microsoft.com/office/drawing/2014/main" id="{1773ECF6-509C-4982-BF88-4306C0808B47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" b="2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07188764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개체 틀 3" descr="측정기, 쥐고있는, 방이(가) 표시된 사진&#10;&#10;자동 생성된 설명">
            <a:extLst>
              <a:ext uri="{FF2B5EF4-FFF2-40B4-BE49-F238E27FC236}">
                <a16:creationId xmlns:a16="http://schemas.microsoft.com/office/drawing/2014/main" id="{614D3732-22BF-40A8-B704-5F051427F577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" b="2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51277800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>
            <a:extLst>
              <a:ext uri="{FF2B5EF4-FFF2-40B4-BE49-F238E27FC236}">
                <a16:creationId xmlns:a16="http://schemas.microsoft.com/office/drawing/2014/main" id="{C1FDB510-FBAD-4CF6-8469-CD890125DD3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67996" y="52933"/>
            <a:ext cx="7029450" cy="4534853"/>
          </a:xfrm>
          <a:prstGeom prst="rect">
            <a:avLst/>
          </a:prstGeom>
        </p:spPr>
      </p:pic>
      <p:pic>
        <p:nvPicPr>
          <p:cNvPr id="3" name="그림 2">
            <a:extLst>
              <a:ext uri="{FF2B5EF4-FFF2-40B4-BE49-F238E27FC236}">
                <a16:creationId xmlns:a16="http://schemas.microsoft.com/office/drawing/2014/main" id="{E6F57B0B-9D3B-46A7-8735-9CFA943C75A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8497"/>
          <a:stretch/>
        </p:blipFill>
        <p:spPr>
          <a:xfrm>
            <a:off x="3167672" y="4206235"/>
            <a:ext cx="6840855" cy="23061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993081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개체 틀 3" descr="앉아있는, 화면, 쥐고있는, 노트북이(가) 표시된 사진&#10;&#10;자동 생성된 설명">
            <a:extLst>
              <a:ext uri="{FF2B5EF4-FFF2-40B4-BE49-F238E27FC236}">
                <a16:creationId xmlns:a16="http://schemas.microsoft.com/office/drawing/2014/main" id="{92B6216B-EA90-4974-AC37-CD1568ED0505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" b="2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57585293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개체 틀 3" descr="텍스트, 화면, 컴퓨터, 쥐고있는이(가) 표시된 사진&#10;&#10;자동 생성된 설명">
            <a:extLst>
              <a:ext uri="{FF2B5EF4-FFF2-40B4-BE49-F238E27FC236}">
                <a16:creationId xmlns:a16="http://schemas.microsoft.com/office/drawing/2014/main" id="{2248A03F-ECA5-446F-8209-47B0C57C9E8E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" b="2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38858573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개체 틀 3" descr="측정기, 전화, 화면, 방이(가) 표시된 사진&#10;&#10;자동 생성된 설명">
            <a:extLst>
              <a:ext uri="{FF2B5EF4-FFF2-40B4-BE49-F238E27FC236}">
                <a16:creationId xmlns:a16="http://schemas.microsoft.com/office/drawing/2014/main" id="{5BC33891-06E3-4BB3-98A9-91809F9183C2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" b="2"/>
          <a:stretch>
            <a:fillRect/>
          </a:stretch>
        </p:blipFill>
        <p:spPr/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236FAE83-F244-444C-8A78-44B9AFB7035E}"/>
              </a:ext>
            </a:extLst>
          </p:cNvPr>
          <p:cNvSpPr txBox="1"/>
          <p:nvPr/>
        </p:nvSpPr>
        <p:spPr>
          <a:xfrm>
            <a:off x="2785728" y="5990578"/>
            <a:ext cx="83067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3600" b="1" dirty="0">
                <a:solidFill>
                  <a:schemeClr val="accent4">
                    <a:lumMod val="60000"/>
                    <a:lumOff val="40000"/>
                  </a:schemeClr>
                </a:solidFill>
                <a:latin typeface="휴먼매직체" panose="02030504000101010101" pitchFamily="18" charset="-127"/>
                <a:ea typeface="휴먼매직체" panose="02030504000101010101" pitchFamily="18" charset="-127"/>
              </a:rPr>
              <a:t> ħ</a:t>
            </a:r>
            <a:endParaRPr lang="ko-KR" altLang="en-US" sz="3600" b="1" dirty="0">
              <a:solidFill>
                <a:schemeClr val="accent4">
                  <a:lumMod val="60000"/>
                  <a:lumOff val="40000"/>
                </a:schemeClr>
              </a:solidFill>
              <a:latin typeface="휴먼매직체" panose="02030504000101010101" pitchFamily="18" charset="-127"/>
              <a:ea typeface="휴먼매직체" panose="02030504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9977055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개체 틀 3" descr="전화, 측정기이(가) 표시된 사진&#10;&#10;자동 생성된 설명">
            <a:extLst>
              <a:ext uri="{FF2B5EF4-FFF2-40B4-BE49-F238E27FC236}">
                <a16:creationId xmlns:a16="http://schemas.microsoft.com/office/drawing/2014/main" id="{0ADF8358-A985-4CBD-BA95-7D23E79D762D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" b="2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85319962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개체 틀 3" descr="쥐고있는, 전화, 테이블이(가) 표시된 사진&#10;&#10;자동 생성된 설명">
            <a:extLst>
              <a:ext uri="{FF2B5EF4-FFF2-40B4-BE49-F238E27FC236}">
                <a16:creationId xmlns:a16="http://schemas.microsoft.com/office/drawing/2014/main" id="{1D0CB9C9-9A1D-4E8E-A10D-44C6DA11007B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" b="2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12808415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개체 틀 3" descr="측정기이(가) 표시된 사진&#10;&#10;자동 생성된 설명">
            <a:extLst>
              <a:ext uri="{FF2B5EF4-FFF2-40B4-BE49-F238E27FC236}">
                <a16:creationId xmlns:a16="http://schemas.microsoft.com/office/drawing/2014/main" id="{025CD77C-5EBD-498E-9509-604EA49E2036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" b="2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11150655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개체 틀 3">
            <a:extLst>
              <a:ext uri="{FF2B5EF4-FFF2-40B4-BE49-F238E27FC236}">
                <a16:creationId xmlns:a16="http://schemas.microsoft.com/office/drawing/2014/main" id="{248F6F19-32EB-48D6-B8D8-453E4CF3088E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" b="2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87024515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개체 틀 3" descr="텍스트, 칠판, 전화이(가) 표시된 사진&#10;&#10;자동 생성된 설명">
            <a:extLst>
              <a:ext uri="{FF2B5EF4-FFF2-40B4-BE49-F238E27FC236}">
                <a16:creationId xmlns:a16="http://schemas.microsoft.com/office/drawing/2014/main" id="{CA5C5489-1EC6-4F7E-8D88-097937B1759D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" b="2"/>
          <a:stretch>
            <a:fillRect/>
          </a:stretch>
        </p:blipFill>
        <p:spPr/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0E5EBC64-5537-4120-917E-78A0551CAF51}"/>
              </a:ext>
            </a:extLst>
          </p:cNvPr>
          <p:cNvSpPr txBox="1"/>
          <p:nvPr/>
        </p:nvSpPr>
        <p:spPr>
          <a:xfrm>
            <a:off x="8602578" y="3541145"/>
            <a:ext cx="3933209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atinLnBrk="0"/>
            <a:r>
              <a:rPr lang="en-US" altLang="ko-KR" sz="3600" dirty="0">
                <a:solidFill>
                  <a:schemeClr val="accent4">
                    <a:lumMod val="60000"/>
                    <a:lumOff val="40000"/>
                  </a:schemeClr>
                </a:solidFill>
                <a:latin typeface="휴먼매직체" panose="02030504000101010101" pitchFamily="18" charset="-127"/>
                <a:ea typeface="휴먼매직체" panose="02030504000101010101" pitchFamily="18" charset="-127"/>
                <a:cs typeface="Arial Unicode MS" panose="020B0604020202020204" pitchFamily="50" charset="-127"/>
              </a:rPr>
              <a:t>HW# </a:t>
            </a:r>
            <a:r>
              <a:rPr lang="ko-KR" altLang="en-US" sz="3600" dirty="0">
                <a:solidFill>
                  <a:schemeClr val="accent4">
                    <a:lumMod val="60000"/>
                    <a:lumOff val="40000"/>
                  </a:schemeClr>
                </a:solidFill>
                <a:latin typeface="휴먼매직체" panose="02030504000101010101" pitchFamily="18" charset="-127"/>
                <a:ea typeface="휴먼매직체" panose="02030504000101010101" pitchFamily="18" charset="-127"/>
                <a:cs typeface="Arial Unicode MS" panose="020B0604020202020204" pitchFamily="50" charset="-127"/>
              </a:rPr>
              <a:t>값을 직접 구해보아라</a:t>
            </a:r>
            <a:r>
              <a:rPr lang="en-US" altLang="ko-KR" sz="3600" dirty="0">
                <a:solidFill>
                  <a:schemeClr val="accent4">
                    <a:lumMod val="60000"/>
                    <a:lumOff val="40000"/>
                  </a:schemeClr>
                </a:solidFill>
                <a:latin typeface="휴먼매직체" panose="02030504000101010101" pitchFamily="18" charset="-127"/>
                <a:ea typeface="휴먼매직체" panose="02030504000101010101" pitchFamily="18" charset="-127"/>
                <a:cs typeface="Arial Unicode MS" panose="020B0604020202020204" pitchFamily="50" charset="-127"/>
              </a:rPr>
              <a:t>. </a:t>
            </a:r>
            <a:r>
              <a:rPr lang="ko-KR" altLang="en-US" sz="3600" dirty="0">
                <a:solidFill>
                  <a:schemeClr val="accent4">
                    <a:lumMod val="60000"/>
                    <a:lumOff val="40000"/>
                  </a:schemeClr>
                </a:solidFill>
                <a:latin typeface="휴먼매직체" panose="02030504000101010101" pitchFamily="18" charset="-127"/>
                <a:ea typeface="휴먼매직체" panose="02030504000101010101" pitchFamily="18" charset="-127"/>
                <a:cs typeface="Arial Unicode MS" panose="020B0604020202020204" pitchFamily="50" charset="-127"/>
              </a:rPr>
              <a:t>단위를 맞추어야 함</a:t>
            </a:r>
            <a:r>
              <a:rPr lang="en-US" altLang="ko-KR" sz="3600" dirty="0">
                <a:solidFill>
                  <a:schemeClr val="accent4">
                    <a:lumMod val="60000"/>
                    <a:lumOff val="40000"/>
                  </a:schemeClr>
                </a:solidFill>
                <a:latin typeface="휴먼매직체" panose="02030504000101010101" pitchFamily="18" charset="-127"/>
                <a:ea typeface="휴먼매직체" panose="02030504000101010101" pitchFamily="18" charset="-127"/>
                <a:cs typeface="Arial Unicode MS" panose="020B0604020202020204" pitchFamily="50" charset="-127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31845760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개체 틀 3" descr="텍스트이(가) 표시된 사진&#10;&#10;자동 생성된 설명">
            <a:extLst>
              <a:ext uri="{FF2B5EF4-FFF2-40B4-BE49-F238E27FC236}">
                <a16:creationId xmlns:a16="http://schemas.microsoft.com/office/drawing/2014/main" id="{7BCC3186-ED64-4578-BBCE-C82655DF8C59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" b="2"/>
          <a:stretch>
            <a:fillRect/>
          </a:stretch>
        </p:blipFill>
        <p:spPr/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979245D1-0780-4EB6-A3FA-91565B16D3C1}"/>
              </a:ext>
            </a:extLst>
          </p:cNvPr>
          <p:cNvSpPr txBox="1"/>
          <p:nvPr/>
        </p:nvSpPr>
        <p:spPr>
          <a:xfrm>
            <a:off x="7953992" y="1914363"/>
            <a:ext cx="423800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atinLnBrk="0"/>
            <a:r>
              <a:rPr lang="en-US" altLang="ko-KR" sz="3600" dirty="0">
                <a:solidFill>
                  <a:schemeClr val="accent4">
                    <a:lumMod val="60000"/>
                    <a:lumOff val="40000"/>
                  </a:schemeClr>
                </a:solidFill>
                <a:latin typeface="휴먼매직체" panose="02030504000101010101" pitchFamily="18" charset="-127"/>
                <a:ea typeface="휴먼매직체" panose="02030504000101010101" pitchFamily="18" charset="-127"/>
                <a:cs typeface="Arial Unicode MS" panose="020B0604020202020204" pitchFamily="50" charset="-127"/>
              </a:rPr>
              <a:t>HW# </a:t>
            </a:r>
            <a:r>
              <a:rPr lang="ko-KR" altLang="en-US" sz="3600" dirty="0">
                <a:solidFill>
                  <a:schemeClr val="accent4">
                    <a:lumMod val="60000"/>
                    <a:lumOff val="40000"/>
                  </a:schemeClr>
                </a:solidFill>
                <a:latin typeface="휴먼매직체" panose="02030504000101010101" pitchFamily="18" charset="-127"/>
                <a:ea typeface="휴먼매직체" panose="02030504000101010101" pitchFamily="18" charset="-127"/>
                <a:cs typeface="Arial Unicode MS" panose="020B0604020202020204" pitchFamily="50" charset="-127"/>
              </a:rPr>
              <a:t>값을 직접 구해보아라</a:t>
            </a:r>
            <a:r>
              <a:rPr lang="en-US" altLang="ko-KR" sz="3600" dirty="0">
                <a:solidFill>
                  <a:schemeClr val="accent4">
                    <a:lumMod val="60000"/>
                    <a:lumOff val="40000"/>
                  </a:schemeClr>
                </a:solidFill>
                <a:latin typeface="휴먼매직체" panose="02030504000101010101" pitchFamily="18" charset="-127"/>
                <a:ea typeface="휴먼매직체" panose="02030504000101010101" pitchFamily="18" charset="-127"/>
                <a:cs typeface="Arial Unicode MS" panose="020B0604020202020204" pitchFamily="50" charset="-127"/>
              </a:rPr>
              <a:t>. </a:t>
            </a:r>
            <a:r>
              <a:rPr lang="ko-KR" altLang="en-US" sz="3600" dirty="0">
                <a:solidFill>
                  <a:schemeClr val="accent4">
                    <a:lumMod val="60000"/>
                    <a:lumOff val="40000"/>
                  </a:schemeClr>
                </a:solidFill>
                <a:latin typeface="휴먼매직체" panose="02030504000101010101" pitchFamily="18" charset="-127"/>
                <a:ea typeface="휴먼매직체" panose="02030504000101010101" pitchFamily="18" charset="-127"/>
                <a:cs typeface="Arial Unicode MS" panose="020B0604020202020204" pitchFamily="50" charset="-127"/>
              </a:rPr>
              <a:t>단위 주의</a:t>
            </a:r>
            <a:r>
              <a:rPr lang="en-US" altLang="ko-KR" sz="3600" dirty="0">
                <a:solidFill>
                  <a:schemeClr val="accent4">
                    <a:lumMod val="60000"/>
                    <a:lumOff val="40000"/>
                  </a:schemeClr>
                </a:solidFill>
                <a:latin typeface="휴먼매직체" panose="02030504000101010101" pitchFamily="18" charset="-127"/>
                <a:ea typeface="휴먼매직체" panose="02030504000101010101" pitchFamily="18" charset="-127"/>
                <a:cs typeface="Arial Unicode MS" panose="020B0604020202020204" pitchFamily="50" charset="-127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9103312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개체 틀 3" descr="음식이(가) 표시된 사진&#10;&#10;자동 생성된 설명">
            <a:extLst>
              <a:ext uri="{FF2B5EF4-FFF2-40B4-BE49-F238E27FC236}">
                <a16:creationId xmlns:a16="http://schemas.microsoft.com/office/drawing/2014/main" id="{E75558BE-E214-4FC8-A306-D096FEF0F61D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" b="2"/>
          <a:stretch>
            <a:fillRect/>
          </a:stretch>
        </p:blipFill>
        <p:spPr/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332B9AE7-415F-4163-B5D4-2637EBACCCE8}"/>
              </a:ext>
            </a:extLst>
          </p:cNvPr>
          <p:cNvSpPr txBox="1"/>
          <p:nvPr/>
        </p:nvSpPr>
        <p:spPr>
          <a:xfrm>
            <a:off x="5051304" y="5082866"/>
            <a:ext cx="590023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atinLnBrk="0"/>
            <a:r>
              <a:rPr lang="en-US" altLang="ko-KR" sz="3600" dirty="0">
                <a:solidFill>
                  <a:schemeClr val="accent4">
                    <a:lumMod val="60000"/>
                    <a:lumOff val="40000"/>
                  </a:schemeClr>
                </a:solidFill>
                <a:latin typeface="휴먼매직체" panose="02030504000101010101" pitchFamily="18" charset="-127"/>
                <a:ea typeface="휴먼매직체" panose="02030504000101010101" pitchFamily="18" charset="-127"/>
                <a:cs typeface="Arial Unicode MS" panose="020B0604020202020204" pitchFamily="50" charset="-127"/>
              </a:rPr>
              <a:t>HW# </a:t>
            </a:r>
            <a:r>
              <a:rPr lang="ko-KR" altLang="en-US" sz="3600" dirty="0">
                <a:solidFill>
                  <a:schemeClr val="accent4">
                    <a:lumMod val="60000"/>
                    <a:lumOff val="40000"/>
                  </a:schemeClr>
                </a:solidFill>
                <a:latin typeface="휴먼매직체" panose="02030504000101010101" pitchFamily="18" charset="-127"/>
                <a:ea typeface="휴먼매직체" panose="02030504000101010101" pitchFamily="18" charset="-127"/>
                <a:cs typeface="Arial Unicode MS" panose="020B0604020202020204" pitchFamily="50" charset="-127"/>
              </a:rPr>
              <a:t>값을 직접 구해보아라</a:t>
            </a:r>
            <a:r>
              <a:rPr lang="en-US" altLang="ko-KR" sz="3600" dirty="0">
                <a:solidFill>
                  <a:schemeClr val="accent4">
                    <a:lumMod val="60000"/>
                    <a:lumOff val="40000"/>
                  </a:schemeClr>
                </a:solidFill>
                <a:latin typeface="휴먼매직체" panose="02030504000101010101" pitchFamily="18" charset="-127"/>
                <a:ea typeface="휴먼매직체" panose="02030504000101010101" pitchFamily="18" charset="-127"/>
                <a:cs typeface="Arial Unicode MS" panose="020B0604020202020204" pitchFamily="50" charset="-127"/>
              </a:rPr>
              <a:t>. </a:t>
            </a:r>
            <a:r>
              <a:rPr lang="ko-KR" altLang="en-US" sz="3600" dirty="0">
                <a:solidFill>
                  <a:schemeClr val="accent4">
                    <a:lumMod val="60000"/>
                    <a:lumOff val="40000"/>
                  </a:schemeClr>
                </a:solidFill>
                <a:latin typeface="휴먼매직체" panose="02030504000101010101" pitchFamily="18" charset="-127"/>
                <a:ea typeface="휴먼매직체" panose="02030504000101010101" pitchFamily="18" charset="-127"/>
                <a:cs typeface="Arial Unicode MS" panose="020B0604020202020204" pitchFamily="50" charset="-127"/>
              </a:rPr>
              <a:t>단위 주의</a:t>
            </a:r>
            <a:r>
              <a:rPr lang="en-US" altLang="ko-KR" sz="3600" dirty="0">
                <a:solidFill>
                  <a:schemeClr val="accent4">
                    <a:lumMod val="60000"/>
                    <a:lumOff val="40000"/>
                  </a:schemeClr>
                </a:solidFill>
                <a:latin typeface="휴먼매직체" panose="02030504000101010101" pitchFamily="18" charset="-127"/>
                <a:ea typeface="휴먼매직체" panose="02030504000101010101" pitchFamily="18" charset="-127"/>
                <a:cs typeface="Arial Unicode MS" panose="020B0604020202020204" pitchFamily="50" charset="-127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27890962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개체 틀 3" descr="시계이(가) 표시된 사진&#10;&#10;자동 생성된 설명">
            <a:extLst>
              <a:ext uri="{FF2B5EF4-FFF2-40B4-BE49-F238E27FC236}">
                <a16:creationId xmlns:a16="http://schemas.microsoft.com/office/drawing/2014/main" id="{B1B4D3EE-C449-4D13-A07C-03D4DEF4B5AB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" b="2"/>
          <a:stretch>
            <a:fillRect/>
          </a:stretch>
        </p:blipFill>
        <p:spPr/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21C16ED7-A6F1-47B0-A0A3-E03777255895}"/>
              </a:ext>
            </a:extLst>
          </p:cNvPr>
          <p:cNvSpPr txBox="1"/>
          <p:nvPr/>
        </p:nvSpPr>
        <p:spPr>
          <a:xfrm>
            <a:off x="2857010" y="5062066"/>
            <a:ext cx="834404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3600" dirty="0">
                <a:solidFill>
                  <a:schemeClr val="accent4">
                    <a:lumMod val="60000"/>
                    <a:lumOff val="40000"/>
                  </a:schemeClr>
                </a:solidFill>
                <a:latin typeface="휴먼매직체" panose="02030504000101010101" pitchFamily="18" charset="-127"/>
                <a:ea typeface="휴먼매직체" panose="02030504000101010101" pitchFamily="18" charset="-127"/>
                <a:cs typeface="Arial Unicode MS" panose="020B0604020202020204" pitchFamily="50" charset="-127"/>
              </a:rPr>
              <a:t>*Erroneous description in Callister old version.</a:t>
            </a:r>
          </a:p>
        </p:txBody>
      </p:sp>
    </p:spTree>
    <p:extLst>
      <p:ext uri="{BB962C8B-B14F-4D97-AF65-F5344CB8AC3E}">
        <p14:creationId xmlns:p14="http://schemas.microsoft.com/office/powerpoint/2010/main" val="16685237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개체 틀 3" descr="텍스트이(가) 표시된 사진&#10;&#10;자동 생성된 설명">
            <a:extLst>
              <a:ext uri="{FF2B5EF4-FFF2-40B4-BE49-F238E27FC236}">
                <a16:creationId xmlns:a16="http://schemas.microsoft.com/office/drawing/2014/main" id="{F989D1B0-13B0-4040-AE76-000A45646623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" b="2"/>
          <a:stretch>
            <a:fillRect/>
          </a:stretch>
        </p:blipFill>
        <p:spPr/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111568F9-981B-4EF4-A9EE-BC4095E3B55D}"/>
              </a:ext>
            </a:extLst>
          </p:cNvPr>
          <p:cNvSpPr txBox="1"/>
          <p:nvPr/>
        </p:nvSpPr>
        <p:spPr>
          <a:xfrm>
            <a:off x="3133457" y="3169470"/>
            <a:ext cx="834404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3600" dirty="0">
                <a:solidFill>
                  <a:schemeClr val="accent4">
                    <a:lumMod val="60000"/>
                    <a:lumOff val="40000"/>
                  </a:schemeClr>
                </a:solidFill>
                <a:latin typeface="휴먼매직체" panose="02030504000101010101" pitchFamily="18" charset="-127"/>
                <a:ea typeface="휴먼매직체" panose="02030504000101010101" pitchFamily="18" charset="-127"/>
                <a:cs typeface="Arial Unicode MS" panose="020B0604020202020204" pitchFamily="50" charset="-127"/>
              </a:rPr>
              <a:t>HW# </a:t>
            </a:r>
            <a:r>
              <a:rPr lang="ko-KR" altLang="en-US" sz="3600" dirty="0">
                <a:solidFill>
                  <a:schemeClr val="accent4">
                    <a:lumMod val="60000"/>
                    <a:lumOff val="40000"/>
                  </a:schemeClr>
                </a:solidFill>
                <a:latin typeface="휴먼매직체" panose="02030504000101010101" pitchFamily="18" charset="-127"/>
                <a:ea typeface="휴먼매직체" panose="02030504000101010101" pitchFamily="18" charset="-127"/>
                <a:cs typeface="Arial Unicode MS" panose="020B0604020202020204" pitchFamily="50" charset="-127"/>
              </a:rPr>
              <a:t>알고있는 전도도 식과 비교해보라</a:t>
            </a:r>
            <a:r>
              <a:rPr lang="en-US" altLang="ko-KR" sz="3600" dirty="0">
                <a:solidFill>
                  <a:schemeClr val="accent4">
                    <a:lumMod val="60000"/>
                    <a:lumOff val="40000"/>
                  </a:schemeClr>
                </a:solidFill>
                <a:latin typeface="휴먼매직체" panose="02030504000101010101" pitchFamily="18" charset="-127"/>
                <a:ea typeface="휴먼매직체" panose="02030504000101010101" pitchFamily="18" charset="-127"/>
                <a:cs typeface="Arial Unicode MS" panose="020B0604020202020204" pitchFamily="50" charset="-127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2664228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개체 틀 3" descr="쥐고있는, 방, 남자, 전화이(가) 표시된 사진&#10;&#10;자동 생성된 설명">
            <a:extLst>
              <a:ext uri="{FF2B5EF4-FFF2-40B4-BE49-F238E27FC236}">
                <a16:creationId xmlns:a16="http://schemas.microsoft.com/office/drawing/2014/main" id="{62D07031-9AFA-4109-A54E-A8F0E7C03D7E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" b="2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424935473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개체 틀 3" descr="텍스트이(가) 표시된 사진&#10;&#10;자동 생성된 설명">
            <a:extLst>
              <a:ext uri="{FF2B5EF4-FFF2-40B4-BE49-F238E27FC236}">
                <a16:creationId xmlns:a16="http://schemas.microsoft.com/office/drawing/2014/main" id="{9B692F06-6008-461B-B890-AF32646A3D2A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" b="2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45165862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개체 틀 3" descr="쥐고있는, 모니터, 전화, 화면이(가) 표시된 사진&#10;&#10;자동 생성된 설명">
            <a:extLst>
              <a:ext uri="{FF2B5EF4-FFF2-40B4-BE49-F238E27FC236}">
                <a16:creationId xmlns:a16="http://schemas.microsoft.com/office/drawing/2014/main" id="{2E9DC18D-8321-4460-9DF5-FC77801EC6AF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" b="2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17659210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개체 틀 3" descr="텍스트이(가) 표시된 사진&#10;&#10;자동 생성된 설명">
            <a:extLst>
              <a:ext uri="{FF2B5EF4-FFF2-40B4-BE49-F238E27FC236}">
                <a16:creationId xmlns:a16="http://schemas.microsoft.com/office/drawing/2014/main" id="{C1EAAFA9-D36B-44E7-A196-054790978364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" b="2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03437445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2058</TotalTime>
  <Words>119</Words>
  <Application>Microsoft Office PowerPoint</Application>
  <PresentationFormat>와이드스크린</PresentationFormat>
  <Paragraphs>11</Paragraphs>
  <Slides>32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5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32</vt:i4>
      </vt:variant>
    </vt:vector>
  </HeadingPairs>
  <TitlesOfParts>
    <vt:vector size="38" baseType="lpstr">
      <vt:lpstr>Arial Unicode MS</vt:lpstr>
      <vt:lpstr>맑은 고딕</vt:lpstr>
      <vt:lpstr>휴먼매직체</vt:lpstr>
      <vt:lpstr>Arial</vt:lpstr>
      <vt:lpstr>Verdana</vt:lpstr>
      <vt:lpstr>Office 테마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Lee Jong-Sook</dc:creator>
  <cp:lastModifiedBy>이종숙(Jong-Sook Lee)</cp:lastModifiedBy>
  <cp:revision>89</cp:revision>
  <dcterms:created xsi:type="dcterms:W3CDTF">2020-08-22T10:57:40Z</dcterms:created>
  <dcterms:modified xsi:type="dcterms:W3CDTF">2020-09-11T22:35:13Z</dcterms:modified>
</cp:coreProperties>
</file>