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8" r:id="rId4"/>
    <p:sldId id="261" r:id="rId5"/>
    <p:sldId id="269" r:id="rId6"/>
    <p:sldId id="270" r:id="rId7"/>
    <p:sldId id="296" r:id="rId8"/>
    <p:sldId id="263" r:id="rId9"/>
    <p:sldId id="271" r:id="rId10"/>
    <p:sldId id="264" r:id="rId11"/>
    <p:sldId id="272" r:id="rId12"/>
    <p:sldId id="265" r:id="rId13"/>
    <p:sldId id="266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9" r:id="rId30"/>
    <p:sldId id="290" r:id="rId31"/>
    <p:sldId id="287" r:id="rId32"/>
    <p:sldId id="297" r:id="rId33"/>
    <p:sldId id="291" r:id="rId34"/>
    <p:sldId id="292" r:id="rId35"/>
    <p:sldId id="293" r:id="rId36"/>
    <p:sldId id="294" r:id="rId37"/>
    <p:sldId id="295" r:id="rId3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926"/>
    <a:srgbClr val="E8E1C3"/>
    <a:srgbClr val="EAE3C5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1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20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://podcasts.ox.ac.uk/series/oxford-solid-state-basics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4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8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0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0175"/>
            <a:ext cx="8159999" cy="5777778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2020-09-12(Sat)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02-debye-model-vibrations-solids-drude-theory-electrons-metal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x_Bor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Olivia_Newton-Joh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inetic_theory_of_gases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lanck_postulat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hyperlink" Target="https://en.wikipedia.org/wiki/Planck%27s_law" TargetMode="External"/><Relationship Id="rId4" Type="http://schemas.openxmlformats.org/officeDocument/2006/relationships/hyperlink" Target="https://en.wikipedia.org/wiki/Planck_constan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ngitudinal_wav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iki/File:Onde_compression_impulsion_1d_30_petit.gif" TargetMode="Externa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Transverse_wave" TargetMode="External"/><Relationship Id="rId4" Type="http://schemas.openxmlformats.org/officeDocument/2006/relationships/hyperlink" Target="https://commons.wikimedia.org/wiki/File:Onde_cisaillement_impulsion_1d_30_petit.gi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11" y="861238"/>
            <a:ext cx="8159999" cy="5777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79A983-4CBB-4E6C-9A11-3D5AA203B30D}"/>
              </a:ext>
            </a:extLst>
          </p:cNvPr>
          <p:cNvSpPr txBox="1"/>
          <p:nvPr/>
        </p:nvSpPr>
        <p:spPr>
          <a:xfrm>
            <a:off x="2092361" y="0"/>
            <a:ext cx="9267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3"/>
              </a:rPr>
              <a:t>02. Debye Model of Vibrations in Solids; </a:t>
            </a:r>
            <a:r>
              <a:rPr lang="en-US" altLang="ko-KR" b="0" i="0" u="none" strike="noStrike" dirty="0" err="1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3"/>
              </a:rPr>
              <a:t>Drude</a:t>
            </a:r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3"/>
              </a:rPr>
              <a:t> Theory of Electrons in Metals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344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7" y="893134"/>
            <a:ext cx="8123896" cy="5752214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7945838" y="41649"/>
            <a:ext cx="4246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hlinkClick r:id="rId3"/>
              </a:rPr>
              <a:t>https://en.wikipedia.org/wiki/Max_Born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892536" y="389294"/>
            <a:ext cx="52994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hlinkClick r:id="rId4"/>
              </a:rPr>
              <a:t>https://en.wikipedia.org/wiki/Olivia_Newton-John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59510" y="317237"/>
            <a:ext cx="199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For Fun</a:t>
            </a: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  <a:sym typeface="Symbol" panose="05050102010706020507" pitchFamily="18" charset="2"/>
              </a:rPr>
              <a:t></a:t>
            </a:r>
            <a:endParaRPr lang="en-US" altLang="ko-KR" sz="2400" dirty="0">
              <a:latin typeface="휴먼매직체" panose="02030504000101010101" pitchFamily="18" charset="-127"/>
              <a:ea typeface="휴먼매직체" panose="02030504000101010101" pitchFamily="18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1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4" y="914403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2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3" y="893135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8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4" y="882502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4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2503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40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9" y="893134"/>
            <a:ext cx="8159999" cy="5777778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 rot="295876">
            <a:off x="5010159" y="4346910"/>
            <a:ext cx="879588" cy="823332"/>
          </a:xfrm>
          <a:prstGeom prst="ellipse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237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2503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81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871870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83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93135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17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2" y="893135"/>
            <a:ext cx="8159999" cy="577777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6429209-DEEE-4A59-8633-62659DC8D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503" y="187087"/>
            <a:ext cx="3762375" cy="581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5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7" y="882502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16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903767"/>
            <a:ext cx="8159999" cy="5777778"/>
          </a:xfrm>
          <a:prstGeom prst="rect">
            <a:avLst/>
          </a:prstGeom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D92D7771-317C-48FA-90FD-3FB3DFE32037}"/>
              </a:ext>
            </a:extLst>
          </p:cNvPr>
          <p:cNvSpPr/>
          <p:nvPr/>
        </p:nvSpPr>
        <p:spPr>
          <a:xfrm>
            <a:off x="3878132" y="1048871"/>
            <a:ext cx="4975412" cy="1672814"/>
          </a:xfrm>
          <a:prstGeom prst="ellipse">
            <a:avLst/>
          </a:prstGeom>
          <a:solidFill>
            <a:srgbClr val="1B2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06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4" y="871870"/>
            <a:ext cx="8159999" cy="5777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7378" y="4560493"/>
            <a:ext cx="254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HW#</a:t>
            </a:r>
          </a:p>
        </p:txBody>
      </p:sp>
    </p:spTree>
    <p:extLst>
      <p:ext uri="{BB962C8B-B14F-4D97-AF65-F5344CB8AC3E}">
        <p14:creationId xmlns:p14="http://schemas.microsoft.com/office/powerpoint/2010/main" val="135975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2502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13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8" y="871870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53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2" y="893134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5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882502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34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7" y="871870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41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2502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58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28" y="875640"/>
            <a:ext cx="8160314" cy="5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96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882502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7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93135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53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3" y="893134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70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b="2000"/>
          <a:stretch/>
        </p:blipFill>
        <p:spPr>
          <a:xfrm>
            <a:off x="2541176" y="875633"/>
            <a:ext cx="8252702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99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B182A78-85CF-470A-A21B-AA189E657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467" y="0"/>
            <a:ext cx="7305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44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2" y="893135"/>
            <a:ext cx="8159999" cy="5777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EC1771-9B58-42B9-8061-95EB3689F704}"/>
              </a:ext>
            </a:extLst>
          </p:cNvPr>
          <p:cNvSpPr txBox="1"/>
          <p:nvPr/>
        </p:nvSpPr>
        <p:spPr>
          <a:xfrm>
            <a:off x="6308015" y="187087"/>
            <a:ext cx="6096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https://en.wikipedia.org/wiki/Kinetic_theory_of_gases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3439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93134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11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903767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23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893134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04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8" y="893135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4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5" y="882893"/>
            <a:ext cx="8159999" cy="5777778"/>
          </a:xfrm>
          <a:prstGeom prst="rect">
            <a:avLst/>
          </a:prstGeom>
          <a:ln w="76200"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6419971" y="3025590"/>
            <a:ext cx="4187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spc="3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MAX PLANCK (1900)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727539" y="5480276"/>
            <a:ext cx="4953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hlinkClick r:id="rId3"/>
              </a:rPr>
              <a:t>https://en.wikipedia.org/wiki/Planck_postulate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727539" y="5827281"/>
            <a:ext cx="487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hlinkClick r:id="rId4"/>
              </a:rPr>
              <a:t>https://en.wikipedia.org/wiki/Planck_constant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5729141" y="6211669"/>
            <a:ext cx="4878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hlinkClick r:id="rId5"/>
              </a:rPr>
              <a:t>https://en.wikipedia.org/wiki/Planck%27s_law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77116" y="3502311"/>
            <a:ext cx="7041082" cy="1860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7094" y="2855980"/>
            <a:ext cx="254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HW#1</a:t>
            </a:r>
          </a:p>
        </p:txBody>
      </p:sp>
    </p:spTree>
    <p:extLst>
      <p:ext uri="{BB962C8B-B14F-4D97-AF65-F5344CB8AC3E}">
        <p14:creationId xmlns:p14="http://schemas.microsoft.com/office/powerpoint/2010/main" val="208180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71870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8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2" y="893134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8" b="15116"/>
          <a:stretch/>
        </p:blipFill>
        <p:spPr>
          <a:xfrm>
            <a:off x="2569304" y="886268"/>
            <a:ext cx="8087149" cy="5760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534739" y="5164078"/>
            <a:ext cx="5139612" cy="646331"/>
          </a:xfrm>
          <a:prstGeom prst="rect">
            <a:avLst/>
          </a:prstGeom>
          <a:solidFill>
            <a:srgbClr val="E8E1C3"/>
          </a:solidFill>
        </p:spPr>
        <p:txBody>
          <a:bodyPr wrap="none">
            <a:spAutoFit/>
          </a:bodyPr>
          <a:lstStyle/>
          <a:p>
            <a:r>
              <a:rPr lang="ko-KR" altLang="en-US" dirty="0">
                <a:hlinkClick r:id="rId3"/>
              </a:rPr>
              <a:t>https://en.wikipedia.org/wiki/Longitudinal_wave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79" y="1116751"/>
            <a:ext cx="4764405" cy="360845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936488" y="111698"/>
            <a:ext cx="9317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5"/>
              </a:rPr>
              <a:t>https://commons.wikimedia.org/wiki/File:Onde_compression_impulsion_1d_30_petit.gif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39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"/>
          <a:stretch/>
        </p:blipFill>
        <p:spPr>
          <a:xfrm>
            <a:off x="2532101" y="893695"/>
            <a:ext cx="8174886" cy="575207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198" y="1228813"/>
            <a:ext cx="4766985" cy="361040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008198" y="42638"/>
            <a:ext cx="9041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4"/>
              </a:rPr>
              <a:t>https://commons.wikimedia.org/wiki/File:Onde_cisaillement_impulsion_1d_30_petit.gif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677510" y="5272576"/>
            <a:ext cx="4708084" cy="584775"/>
          </a:xfrm>
          <a:prstGeom prst="rect">
            <a:avLst/>
          </a:prstGeom>
          <a:solidFill>
            <a:srgbClr val="EAE3C5"/>
          </a:solidFill>
        </p:spPr>
        <p:txBody>
          <a:bodyPr wrap="none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  <a:hlinkClick r:id="rId5"/>
              </a:rPr>
              <a:t>https://en.wikipedia.org/wiki/Transverse_wave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7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7" y="861236"/>
            <a:ext cx="8159999" cy="5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1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2196</TotalTime>
  <Words>188</Words>
  <Application>Microsoft Office PowerPoint</Application>
  <PresentationFormat>와이드스크린</PresentationFormat>
  <Paragraphs>15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4" baseType="lpstr">
      <vt:lpstr>Arial Unicode MS</vt:lpstr>
      <vt:lpstr>맑은 고딕</vt:lpstr>
      <vt:lpstr>휴먼매직체</vt:lpstr>
      <vt:lpstr>Arial</vt:lpstr>
      <vt:lpstr>MV Boli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Jong-Sook</dc:creator>
  <cp:lastModifiedBy>이종숙(Jong-Sook Lee)</cp:lastModifiedBy>
  <cp:revision>84</cp:revision>
  <dcterms:created xsi:type="dcterms:W3CDTF">2020-08-22T10:57:40Z</dcterms:created>
  <dcterms:modified xsi:type="dcterms:W3CDTF">2020-09-11T22:45:16Z</dcterms:modified>
</cp:coreProperties>
</file>