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87" r:id="rId6"/>
    <p:sldId id="259" r:id="rId7"/>
    <p:sldId id="273" r:id="rId8"/>
    <p:sldId id="274" r:id="rId9"/>
    <p:sldId id="261" r:id="rId10"/>
    <p:sldId id="262" r:id="rId11"/>
    <p:sldId id="275" r:id="rId12"/>
    <p:sldId id="263" r:id="rId13"/>
    <p:sldId id="276" r:id="rId14"/>
    <p:sldId id="278" r:id="rId15"/>
    <p:sldId id="264" r:id="rId16"/>
    <p:sldId id="277" r:id="rId17"/>
    <p:sldId id="265" r:id="rId18"/>
    <p:sldId id="266" r:id="rId19"/>
    <p:sldId id="280" r:id="rId20"/>
    <p:sldId id="281" r:id="rId21"/>
    <p:sldId id="282" r:id="rId22"/>
    <p:sldId id="283" r:id="rId23"/>
    <p:sldId id="288" r:id="rId24"/>
    <p:sldId id="284" r:id="rId25"/>
    <p:sldId id="269" r:id="rId26"/>
    <p:sldId id="268" r:id="rId27"/>
    <p:sldId id="270" r:id="rId28"/>
    <p:sldId id="271" r:id="rId29"/>
    <p:sldId id="272" r:id="rId30"/>
    <p:sldId id="286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1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205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2020-09-08(Tue)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2020-09-08(Tue)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2020-09-08(Tue)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2020-09-08(Tue)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2020-09-08(Tue)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2020-09-08(Tue)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2020-09-08(Tue)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2020-09-08(Tue)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1026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9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DFF09449-CDC1-40ED-ACF7-7DF3B28C1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2020-09-08(Tue)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n.wikipedia.org/wiki/Quantum_harmonic_oscillator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tition_function_(statistical_mechanics)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Taylor_series" TargetMode="External"/><Relationship Id="rId4" Type="http://schemas.openxmlformats.org/officeDocument/2006/relationships/hyperlink" Target="https://en.wikipedia.org/wiki/Bose%E2%80%93Einstein_statistic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01-introduction-condensed-matter-einstein-model-vibrations-solid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4996" y="876969"/>
            <a:ext cx="8080543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ko-KR" sz="36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2020 </a:t>
            </a:r>
            <a:r>
              <a:rPr lang="ko-KR" altLang="en-US" sz="3600" dirty="0" err="1">
                <a:latin typeface="휴먼매직체" panose="02030504000101010101" pitchFamily="18" charset="-127"/>
                <a:ea typeface="휴먼매직체" panose="02030504000101010101" pitchFamily="18" charset="-127"/>
              </a:rPr>
              <a:t>고체물리</a:t>
            </a:r>
            <a:r>
              <a:rPr lang="ko-KR" altLang="en-US" sz="36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강의계획서</a:t>
            </a:r>
            <a:endParaRPr lang="en-US" altLang="ko-KR" sz="360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교재 </a:t>
            </a:r>
            <a:r>
              <a:rPr lang="en-US" altLang="ko-KR" sz="36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(</a:t>
            </a:r>
            <a:r>
              <a:rPr lang="ko-KR" altLang="en-US" sz="36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원서</a:t>
            </a:r>
            <a:r>
              <a:rPr lang="en-US" altLang="ko-KR" sz="36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, </a:t>
            </a:r>
            <a:r>
              <a:rPr lang="ko-KR" altLang="en-US" sz="36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번역서</a:t>
            </a:r>
            <a:r>
              <a:rPr lang="en-US" altLang="ko-KR" sz="36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)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팟캐스트 및 </a:t>
            </a:r>
            <a:r>
              <a:rPr lang="en-US" altLang="ko-KR" sz="36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(</a:t>
            </a:r>
            <a:r>
              <a:rPr lang="ko-KR" altLang="en-US" sz="36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비공식</a:t>
            </a:r>
            <a:r>
              <a:rPr lang="en-US" altLang="ko-KR" sz="36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)</a:t>
            </a:r>
            <a:r>
              <a:rPr lang="ko-KR" altLang="en-US" sz="36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 유튜브 </a:t>
            </a:r>
            <a:r>
              <a:rPr lang="en-US" altLang="ko-KR" sz="36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(</a:t>
            </a:r>
            <a:r>
              <a:rPr lang="ko-KR" altLang="en-US" sz="3600" dirty="0" err="1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옥스포드대</a:t>
            </a:r>
            <a:r>
              <a:rPr lang="ko-KR" altLang="en-US" sz="36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 강의</a:t>
            </a:r>
            <a:r>
              <a:rPr lang="en-US" altLang="ko-KR" sz="36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368" y="4221088"/>
            <a:ext cx="11449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ko-KR" altLang="en-US" sz="28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자료가 컬러</a:t>
            </a:r>
            <a:r>
              <a:rPr lang="en-US" altLang="ko-KR" sz="28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28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그래픽이 많으므로 출력하지 않고</a:t>
            </a:r>
            <a:r>
              <a:rPr lang="en-US" altLang="ko-KR" sz="28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28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디지털자료를 주로  활용하고 학습효과를 높이기 위해서는 따로 직접 수기 노트하거나 태블릿 펜 활용하기를 권장합니다</a:t>
            </a:r>
            <a:r>
              <a:rPr lang="en-US" altLang="ko-KR" sz="28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28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디지털 자료에 추가 작업과 수기 포토나 스캔 이미지를  활용하여</a:t>
            </a:r>
            <a:r>
              <a:rPr lang="en-US" altLang="ko-KR" sz="28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</a:t>
            </a:r>
            <a:r>
              <a:rPr lang="ko-KR" altLang="en-US" sz="28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나름의 디지털 </a:t>
            </a:r>
            <a:r>
              <a:rPr lang="ko-KR" altLang="en-US" sz="2800" dirty="0" err="1">
                <a:latin typeface="휴먼매직체" panose="02030504000101010101" pitchFamily="18" charset="-127"/>
                <a:ea typeface="휴먼매직체" panose="02030504000101010101" pitchFamily="18" charset="-127"/>
              </a:rPr>
              <a:t>컨텐트로</a:t>
            </a:r>
            <a:r>
              <a:rPr lang="ko-KR" altLang="en-US" sz="28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2800" dirty="0" err="1">
                <a:latin typeface="휴먼매직체" panose="02030504000101010101" pitchFamily="18" charset="-127"/>
                <a:ea typeface="휴먼매직체" panose="02030504000101010101" pitchFamily="18" charset="-127"/>
              </a:rPr>
              <a:t>발전시켜보기</a:t>
            </a:r>
            <a:r>
              <a:rPr lang="ko-KR" altLang="en-US" sz="28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바랍니다</a:t>
            </a:r>
            <a:r>
              <a:rPr lang="en-US" altLang="ko-KR" sz="28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28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endParaRPr lang="ko-KR" altLang="en-US" sz="2800" dirty="0"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344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8" y="882502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4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8" y="893135"/>
            <a:ext cx="8159999" cy="5777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9A7027-C5CD-4B31-AE8C-582B175E5B25}"/>
              </a:ext>
            </a:extLst>
          </p:cNvPr>
          <p:cNvSpPr txBox="1"/>
          <p:nvPr/>
        </p:nvSpPr>
        <p:spPr>
          <a:xfrm>
            <a:off x="7825999" y="5698008"/>
            <a:ext cx="2800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문제 </a:t>
            </a: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2.1 </a:t>
            </a: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참고</a:t>
            </a:r>
            <a:endParaRPr lang="en-US" altLang="ko-KR" sz="3600" dirty="0">
              <a:solidFill>
                <a:schemeClr val="accent4">
                  <a:lumMod val="20000"/>
                  <a:lumOff val="80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616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4" y="882502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2502"/>
            <a:ext cx="8159999" cy="577777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76914"/>
          <a:stretch/>
        </p:blipFill>
        <p:spPr>
          <a:xfrm>
            <a:off x="8401050" y="91926"/>
            <a:ext cx="3790950" cy="67068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17015" t="22232" r="13989"/>
          <a:stretch/>
        </p:blipFill>
        <p:spPr>
          <a:xfrm>
            <a:off x="9576390" y="642712"/>
            <a:ext cx="2615610" cy="225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11" y="882502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0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12063" y="60960"/>
            <a:ext cx="6479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2"/>
              </a:rPr>
              <a:t>https://en.wikipedia.org/wiki/Quantum_harmonic_oscillator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3" y="871869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16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8" y="893134"/>
            <a:ext cx="8159999" cy="577777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555113" y="-72506"/>
            <a:ext cx="7889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https://en.wikipedia.org/wiki/Partition_function_(statistical_mechanics)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555113" y="229393"/>
            <a:ext cx="7145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4"/>
              </a:rPr>
              <a:t>https://en.wikipedia.org/wiki/Bose%E2%80%93Einstein_statistics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555113" y="555356"/>
            <a:ext cx="4510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hlinkClick r:id="rId5"/>
              </a:rPr>
              <a:t>https://en.wikipedia.org/wiki/Taylor_series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2268" y="4773057"/>
            <a:ext cx="254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HW#1</a:t>
            </a:r>
          </a:p>
        </p:txBody>
      </p:sp>
    </p:spTree>
    <p:extLst>
      <p:ext uri="{BB962C8B-B14F-4D97-AF65-F5344CB8AC3E}">
        <p14:creationId xmlns:p14="http://schemas.microsoft.com/office/powerpoint/2010/main" val="520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8" y="893134"/>
            <a:ext cx="8159999" cy="5777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4219" y="4668979"/>
            <a:ext cx="254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HW#2</a:t>
            </a:r>
          </a:p>
        </p:txBody>
      </p:sp>
    </p:spTree>
    <p:extLst>
      <p:ext uri="{BB962C8B-B14F-4D97-AF65-F5344CB8AC3E}">
        <p14:creationId xmlns:p14="http://schemas.microsoft.com/office/powerpoint/2010/main" val="3360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00" y="871200"/>
            <a:ext cx="8159999" cy="577777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395" y="3214803"/>
            <a:ext cx="67341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8" y="882504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6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D279CF1-DD8E-4490-B103-0744C4DA5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8792" cy="6663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5BCED9-1789-45B1-B5DE-73F2372C788E}"/>
              </a:ext>
            </a:extLst>
          </p:cNvPr>
          <p:cNvSpPr txBox="1"/>
          <p:nvPr/>
        </p:nvSpPr>
        <p:spPr>
          <a:xfrm>
            <a:off x="10746456" y="0"/>
            <a:ext cx="14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Lecture 19*</a:t>
            </a:r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C21D5-58C8-4F28-89E4-9298B6D9AE11}"/>
              </a:ext>
            </a:extLst>
          </p:cNvPr>
          <p:cNvSpPr txBox="1"/>
          <p:nvPr/>
        </p:nvSpPr>
        <p:spPr>
          <a:xfrm>
            <a:off x="8793160" y="6550985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*most dynamic camera zoom!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18446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전화, 휴대폰, 모니터, 사진이(가) 표시된 사진&#10;&#10;자동 생성된 설명">
            <a:extLst>
              <a:ext uri="{FF2B5EF4-FFF2-40B4-BE49-F238E27FC236}">
                <a16:creationId xmlns:a16="http://schemas.microsoft.com/office/drawing/2014/main" id="{025DC00B-AE31-44CC-A9BE-7B8B2FE038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00DC36-AEC8-45FA-B121-19FE4D824225}"/>
              </a:ext>
            </a:extLst>
          </p:cNvPr>
          <p:cNvSpPr txBox="1"/>
          <p:nvPr/>
        </p:nvSpPr>
        <p:spPr>
          <a:xfrm>
            <a:off x="4195479" y="3434914"/>
            <a:ext cx="254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HW#3</a:t>
            </a:r>
          </a:p>
        </p:txBody>
      </p:sp>
    </p:spTree>
    <p:extLst>
      <p:ext uri="{BB962C8B-B14F-4D97-AF65-F5344CB8AC3E}">
        <p14:creationId xmlns:p14="http://schemas.microsoft.com/office/powerpoint/2010/main" val="8889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8" y="882502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11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8" y="893134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55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98" y="0"/>
            <a:ext cx="116571" cy="8254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8" y="882502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90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53" y="870314"/>
            <a:ext cx="8186159" cy="57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15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42" y="856925"/>
            <a:ext cx="8175034" cy="578842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1" y="2378540"/>
            <a:ext cx="3549739" cy="3549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0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25" y="893137"/>
            <a:ext cx="8159999" cy="5777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30491">
            <a:off x="2770846" y="1053151"/>
            <a:ext cx="6088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MOST MATERIALS</a:t>
            </a:r>
            <a:r>
              <a:rPr lang="en-US" altLang="ko-KR" sz="48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endParaRPr lang="en-US" altLang="ko-KR" sz="4000" spc="300" baseline="300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0023" y="3066499"/>
            <a:ext cx="2956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 LOW </a:t>
            </a:r>
            <a:r>
              <a:rPr lang="en-US" altLang="ko-KR" sz="44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endParaRPr lang="en-US" altLang="ko-KR" sz="3600" spc="300" baseline="300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251351">
            <a:off x="2864920" y="1703981"/>
            <a:ext cx="4599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2800" spc="3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altLang="ko-KR" sz="44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C  ~ T</a:t>
            </a:r>
            <a:r>
              <a:rPr lang="en-US" altLang="ko-KR" sz="28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ko-KR" sz="6000" spc="300" baseline="300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altLang="ko-KR" sz="36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endParaRPr lang="en-US" altLang="ko-KR" sz="3600" spc="300" baseline="300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414960">
            <a:off x="2603209" y="4009126"/>
            <a:ext cx="2920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METAL</a:t>
            </a:r>
            <a:r>
              <a:rPr lang="en-US" altLang="ko-KR" sz="44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endParaRPr lang="en-US" altLang="ko-KR" sz="3600" spc="300" baseline="300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3900" y="4091147"/>
            <a:ext cx="4209807" cy="1733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3200" spc="3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altLang="ko-KR" sz="48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n-US" altLang="ko-KR" sz="28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ko-KR" sz="48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~ </a:t>
            </a:r>
            <a:r>
              <a:rPr lang="en-US" altLang="ko-KR" sz="48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  <a:sym typeface="Symbol" panose="05050102010706020507" pitchFamily="18" charset="2"/>
              </a:rPr>
              <a:t></a:t>
            </a:r>
            <a:r>
              <a:rPr lang="en-US" altLang="ko-KR" sz="48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US" altLang="ko-KR" sz="6000" spc="300" baseline="300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altLang="ko-KR" sz="3200" spc="300" baseline="300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ko-KR" sz="48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  <a:sym typeface="Symbol" panose="05050102010706020507" pitchFamily="18" charset="2"/>
              </a:rPr>
              <a:t>+</a:t>
            </a:r>
            <a:r>
              <a:rPr lang="en-US" altLang="ko-KR" sz="20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  <a:sym typeface="Symbol" panose="05050102010706020507" pitchFamily="18" charset="2"/>
              </a:rPr>
              <a:t> </a:t>
            </a:r>
            <a:r>
              <a:rPr lang="en-US" altLang="ko-KR" sz="48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  <a:sym typeface="Symbol" panose="05050102010706020507" pitchFamily="18" charset="2"/>
              </a:rPr>
              <a:t></a:t>
            </a:r>
            <a:r>
              <a:rPr lang="en-US" altLang="ko-KR" sz="48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endParaRPr lang="en-US" altLang="ko-KR" sz="4000" spc="300" baseline="300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altLang="ko-KR" sz="4000" spc="300" baseline="300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871870"/>
            <a:ext cx="8159999" cy="577777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 rot="21219291">
            <a:off x="3442123" y="1317340"/>
            <a:ext cx="2175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DEBYE</a:t>
            </a:r>
            <a:endParaRPr lang="en-US" altLang="ko-KR" sz="4800" spc="3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C42669-69F7-4637-B384-DA3B1810FE22}"/>
              </a:ext>
            </a:extLst>
          </p:cNvPr>
          <p:cNvSpPr txBox="1"/>
          <p:nvPr/>
        </p:nvSpPr>
        <p:spPr>
          <a:xfrm>
            <a:off x="2117910" y="0"/>
            <a:ext cx="9543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3"/>
              </a:rPr>
              <a:t>01. Introduction to Condensed Matter; Einstein Model of Vibrations in Solids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557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6" y="861238"/>
            <a:ext cx="8159999" cy="5777778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 rot="295876">
            <a:off x="3872814" y="4163612"/>
            <a:ext cx="5756366" cy="1620537"/>
          </a:xfrm>
          <a:prstGeom prst="ellipse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998505" y="5687457"/>
            <a:ext cx="254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클래스</a:t>
            </a: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!</a:t>
            </a:r>
            <a:endParaRPr lang="en-US" altLang="ko-KR" sz="3600" dirty="0">
              <a:solidFill>
                <a:schemeClr val="accent4">
                  <a:lumMod val="20000"/>
                  <a:lumOff val="80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22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7" y="878349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6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4" y="878353"/>
            <a:ext cx="8159999" cy="5777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D56DA-8E80-4E76-9A0B-C8772410448A}"/>
              </a:ext>
            </a:extLst>
          </p:cNvPr>
          <p:cNvSpPr txBox="1"/>
          <p:nvPr/>
        </p:nvSpPr>
        <p:spPr>
          <a:xfrm>
            <a:off x="4817328" y="5167067"/>
            <a:ext cx="5768896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Oxford </a:t>
            </a: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강의 선수과목</a:t>
            </a: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 </a:t>
            </a:r>
          </a:p>
          <a:p>
            <a:pPr>
              <a:spcAft>
                <a:spcPts val="1000"/>
              </a:spcAft>
            </a:pP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양자물리</a:t>
            </a: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역학</a:t>
            </a: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), </a:t>
            </a: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통계물리</a:t>
            </a: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역학</a:t>
            </a: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sz="3600" dirty="0">
              <a:solidFill>
                <a:schemeClr val="accent4">
                  <a:lumMod val="20000"/>
                  <a:lumOff val="80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25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04" y="867202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0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4" y="867202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7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47" y="871871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90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4A18EAFF1B2184D8A8E590BD85B0010" ma:contentTypeVersion="10" ma:contentTypeDescription="새 문서를 만듭니다." ma:contentTypeScope="" ma:versionID="7adde77d2afb6ddf7c04ffc7bc5a2114">
  <xsd:schema xmlns:xsd="http://www.w3.org/2001/XMLSchema" xmlns:xs="http://www.w3.org/2001/XMLSchema" xmlns:p="http://schemas.microsoft.com/office/2006/metadata/properties" xmlns:ns3="c29e40ad-a3f3-4a28-ad8b-91cec356db45" xmlns:ns4="b1da559c-25f8-4389-9975-2f86508509a4" targetNamespace="http://schemas.microsoft.com/office/2006/metadata/properties" ma:root="true" ma:fieldsID="03ef0ee04d4b6f6f70b632544b9cadd9" ns3:_="" ns4:_="">
    <xsd:import namespace="c29e40ad-a3f3-4a28-ad8b-91cec356db45"/>
    <xsd:import namespace="b1da559c-25f8-4389-9975-2f86508509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e40ad-a3f3-4a28-ad8b-91cec356db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a559c-25f8-4389-9975-2f86508509a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A352E9-9B79-43E2-8E7A-28A1D64DF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9e40ad-a3f3-4a28-ad8b-91cec356db45"/>
    <ds:schemaRef ds:uri="b1da559c-25f8-4389-9975-2f8650850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9C0655-7B1C-4CF7-8D17-169382A3DD04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b1da559c-25f8-4389-9975-2f86508509a4"/>
    <ds:schemaRef ds:uri="http://schemas.microsoft.com/office/infopath/2007/PartnerControls"/>
    <ds:schemaRef ds:uri="http://schemas.openxmlformats.org/package/2006/metadata/core-properties"/>
    <ds:schemaRef ds:uri="c29e40ad-a3f3-4a28-ad8b-91cec356db4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A4CF98F-8AA8-4133-A93A-F53E04C055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2944</TotalTime>
  <Words>187</Words>
  <Application>Microsoft Office PowerPoint</Application>
  <PresentationFormat>와이드스크린</PresentationFormat>
  <Paragraphs>26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5" baseType="lpstr">
      <vt:lpstr>Arial Unicode MS</vt:lpstr>
      <vt:lpstr>맑은 고딕</vt:lpstr>
      <vt:lpstr>휴먼매직체</vt:lpstr>
      <vt:lpstr>Arial</vt:lpstr>
      <vt:lpstr>MV Boli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73</cp:revision>
  <dcterms:created xsi:type="dcterms:W3CDTF">2020-08-22T10:57:40Z</dcterms:created>
  <dcterms:modified xsi:type="dcterms:W3CDTF">2020-09-07T23:51:03Z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0x010100E4A18EAFF1B2184D8A8E590BD85B0010</vt:lpwstr>
  </property>
</Properties>
</file>