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819" r:id="rId2"/>
    <p:sldId id="823" r:id="rId3"/>
  </p:sldIdLst>
  <p:sldSz cx="10058400" cy="7772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00109"/>
    <a:srgbClr val="FF950A"/>
    <a:srgbClr val="FF7800"/>
    <a:srgbClr val="FEFF59"/>
    <a:srgbClr val="732D28"/>
    <a:srgbClr val="73252D"/>
    <a:srgbClr val="731C26"/>
    <a:srgbClr val="730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93"/>
    <p:restoredTop sz="89214" autoAdjust="0"/>
  </p:normalViewPr>
  <p:slideViewPr>
    <p:cSldViewPr>
      <p:cViewPr varScale="1">
        <p:scale>
          <a:sx n="102" d="100"/>
          <a:sy n="102" d="100"/>
        </p:scale>
        <p:origin x="1552" y="20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6"/>
    </p:cViewPr>
  </p:sorterViewPr>
  <p:notesViewPr>
    <p:cSldViewPr>
      <p:cViewPr>
        <p:scale>
          <a:sx n="164" d="100"/>
          <a:sy n="164" d="100"/>
        </p:scale>
        <p:origin x="-1072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3957652-8836-3140-B0E8-5DA6A796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9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9" y="2414493"/>
            <a:ext cx="8549641" cy="166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2" y="4404361"/>
            <a:ext cx="7040882" cy="198628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12" y="1"/>
            <a:ext cx="2514601" cy="690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" y="1"/>
            <a:ext cx="7376161" cy="690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3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57" y="4994495"/>
            <a:ext cx="8549641" cy="1543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57" y="3294280"/>
            <a:ext cx="8549641" cy="17002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5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4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2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2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8"/>
            <a:ext cx="9052562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8"/>
            <a:ext cx="4444206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61"/>
            <a:ext cx="4444206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8"/>
            <a:ext cx="4445952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61"/>
            <a:ext cx="4445952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7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9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4" y="309460"/>
            <a:ext cx="3309145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9" y="309466"/>
            <a:ext cx="5622925" cy="66335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4" y="1626455"/>
            <a:ext cx="3309145" cy="53165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9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9" y="5440680"/>
            <a:ext cx="6035040" cy="642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9" y="694481"/>
            <a:ext cx="6035040" cy="4663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9" y="6082985"/>
            <a:ext cx="6035040" cy="912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058400" cy="19859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8"/>
          <p:cNvSpPr>
            <a:spLocks noChangeArrowheads="1"/>
          </p:cNvSpPr>
          <p:nvPr userDrawn="1"/>
        </p:nvSpPr>
        <p:spPr bwMode="auto">
          <a:xfrm>
            <a:off x="9859963" y="7150100"/>
            <a:ext cx="1841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76300" y="1890818"/>
                <a:ext cx="8305800" cy="5348182"/>
              </a:xfrm>
            </p:spPr>
            <p:txBody>
              <a:bodyPr/>
              <a:lstStyle/>
              <a:p>
                <a:pPr>
                  <a:defRPr/>
                </a:pPr>
                <a:r>
                  <a:rPr lang="en-GB" b="0" dirty="0"/>
                  <a:t>Open systems have additional constraint on mean particle number</a:t>
                </a:r>
                <a:endParaRPr lang="en-GB" dirty="0"/>
              </a:p>
              <a:p>
                <a:pPr>
                  <a:defRPr/>
                </a:pPr>
                <a:r>
                  <a:rPr lang="en-US" dirty="0"/>
                  <a:t>Results in grand canonical distribution and grand partition function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defRPr/>
                </a:pPr>
                <a:r>
                  <a:rPr lang="en-US" dirty="0"/>
                  <a:t>Chemical potential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 is equalized across system in equilibrium</a:t>
                </a:r>
              </a:p>
              <a:p>
                <a:pPr>
                  <a:defRPr/>
                </a:pPr>
                <a:r>
                  <a:rPr lang="en-US" dirty="0"/>
                  <a:t>Free energy replaced by grand potential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ln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𝒵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bar>
                      <m:barPr>
                        <m:pos m:val="top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</m:bar>
                  </m:oMath>
                </a14:m>
                <a:r>
                  <a:rPr lang="en-US" dirty="0"/>
                  <a:t> to construct thermodynamics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6300" y="1890818"/>
                <a:ext cx="8305800" cy="5348182"/>
              </a:xfrm>
              <a:blipFill>
                <a:blip r:embed="rId2"/>
                <a:stretch>
                  <a:fillRect l="-1527" t="-1422" r="-1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Recap: SM of open systems</a:t>
            </a:r>
          </a:p>
        </p:txBody>
      </p:sp>
    </p:spTree>
    <p:extLst>
      <p:ext uri="{BB962C8B-B14F-4D97-AF65-F5344CB8AC3E}">
        <p14:creationId xmlns:p14="http://schemas.microsoft.com/office/powerpoint/2010/main" val="332883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976418"/>
                <a:ext cx="8686800" cy="5348182"/>
              </a:xfrm>
            </p:spPr>
            <p:txBody>
              <a:bodyPr/>
              <a:lstStyle/>
              <a:p>
                <a:pPr>
                  <a:defRPr/>
                </a:pPr>
                <a:r>
                  <a:rPr lang="en-GB" dirty="0"/>
                  <a:t>Thermodynamics for classical, monatomic ideal gas submersed in heat bath generalised to gas with internal degrees of freedom in open system via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bar>
                      <m:barPr>
                        <m:pos m:val="top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</m:ba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𝑡𝑟𝑎𝑛𝑠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bSup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𝑖𝑛𝑡𝑒𝑟𝑛𝑎𝑙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endParaRPr lang="en-US" dirty="0"/>
              </a:p>
              <a:p>
                <a:pPr>
                  <a:defRPr/>
                </a:pPr>
                <a:r>
                  <a:rPr lang="en-US" dirty="0"/>
                  <a:t>Quantum gas differs from classical one due to quantum correlations: accessible region of phase space limited so multiple particles occupy same energy level (bosons) or compete for same energy level (fermions)</a:t>
                </a:r>
              </a:p>
              <a:p>
                <a:pPr>
                  <a:defRPr/>
                </a:pPr>
                <a:r>
                  <a:rPr lang="en-US" dirty="0"/>
                  <a:t>Mean occupation number of state j given by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bar>
                    <m:r>
                      <a:rPr lang="en-GB" b="0" i="0" smtClean="0">
                        <a:latin typeface="Cambria Math" panose="02040503050406030204" pitchFamily="18" charset="0"/>
                      </a:rPr>
                      <m:t>=1/(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d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±1)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976418"/>
                <a:ext cx="8686800" cy="5348182"/>
              </a:xfrm>
              <a:blipFill>
                <a:blip r:embed="rId2"/>
                <a:stretch>
                  <a:fillRect l="-1460" t="-1422" r="-1752" b="-22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SM9: key ideas</a:t>
            </a:r>
          </a:p>
        </p:txBody>
      </p:sp>
    </p:spTree>
    <p:extLst>
      <p:ext uri="{BB962C8B-B14F-4D97-AF65-F5344CB8AC3E}">
        <p14:creationId xmlns:p14="http://schemas.microsoft.com/office/powerpoint/2010/main" val="233485961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ill Sans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107251</TotalTime>
  <Words>148</Words>
  <Application>Microsoft Macintosh PowerPoint</Application>
  <PresentationFormat>Custom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Cambria Math</vt:lpstr>
      <vt:lpstr>Gill Sans</vt:lpstr>
      <vt:lpstr>Blank Presentation</vt:lpstr>
      <vt:lpstr>Recap: SM of open systems</vt:lpstr>
      <vt:lpstr>SM9: key ideas</vt:lpstr>
    </vt:vector>
  </TitlesOfParts>
  <Company>University of Maryland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tracking the entropy mode of the gyrokinetic Z-pinch</dc:title>
  <dc:creator>Kyle Gustafson</dc:creator>
  <cp:lastModifiedBy>Microsoft Office User</cp:lastModifiedBy>
  <cp:revision>1801</cp:revision>
  <cp:lastPrinted>2012-02-06T21:46:20Z</cp:lastPrinted>
  <dcterms:created xsi:type="dcterms:W3CDTF">2011-09-28T14:35:45Z</dcterms:created>
  <dcterms:modified xsi:type="dcterms:W3CDTF">2020-02-19T11:40:56Z</dcterms:modified>
</cp:coreProperties>
</file>