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813" r:id="rId2"/>
    <p:sldId id="821" r:id="rId3"/>
    <p:sldId id="818" r:id="rId4"/>
    <p:sldId id="823" r:id="rId5"/>
    <p:sldId id="824" r:id="rId6"/>
    <p:sldId id="822" r:id="rId7"/>
    <p:sldId id="825" r:id="rId8"/>
    <p:sldId id="819" r:id="rId9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0109"/>
    <a:srgbClr val="FF950A"/>
    <a:srgbClr val="FF7800"/>
    <a:srgbClr val="FEFF59"/>
    <a:srgbClr val="732D28"/>
    <a:srgbClr val="73252D"/>
    <a:srgbClr val="731C26"/>
    <a:srgbClr val="730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3"/>
    <p:restoredTop sz="89214" autoAdjust="0"/>
  </p:normalViewPr>
  <p:slideViewPr>
    <p:cSldViewPr>
      <p:cViewPr varScale="1">
        <p:scale>
          <a:sx n="102" d="100"/>
          <a:sy n="102" d="100"/>
        </p:scale>
        <p:origin x="1552" y="20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notesViewPr>
    <p:cSldViewPr>
      <p:cViewPr>
        <p:scale>
          <a:sx n="164" d="100"/>
          <a:sy n="164" d="100"/>
        </p:scale>
        <p:origin x="-1072" y="4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3957652-8836-3140-B0E8-5DA6A7960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49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9" y="2414493"/>
            <a:ext cx="8549641" cy="166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2" y="4404361"/>
            <a:ext cx="7040882" cy="198628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9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12" y="1"/>
            <a:ext cx="2514601" cy="690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" y="1"/>
            <a:ext cx="7376161" cy="690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57" y="4994495"/>
            <a:ext cx="8549641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57" y="3294280"/>
            <a:ext cx="8549641" cy="17002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4" y="2245362"/>
            <a:ext cx="41910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2" y="2245362"/>
            <a:ext cx="41910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2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11258"/>
            <a:ext cx="9052562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739798"/>
            <a:ext cx="4444206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464861"/>
            <a:ext cx="4444206" cy="4478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8"/>
            <a:ext cx="4445952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61"/>
            <a:ext cx="4445952" cy="4478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7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34" y="309460"/>
            <a:ext cx="3309145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9" y="309466"/>
            <a:ext cx="5622925" cy="66335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34" y="1626455"/>
            <a:ext cx="3309145" cy="53165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9" y="5440680"/>
            <a:ext cx="6035040" cy="6423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9" y="694481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9" y="6082985"/>
            <a:ext cx="6035040" cy="912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985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2244725"/>
            <a:ext cx="85502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9859963" y="71501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9067800" cy="4953000"/>
          </a:xfrm>
        </p:spPr>
        <p:txBody>
          <a:bodyPr/>
          <a:lstStyle/>
          <a:p>
            <a:pPr>
              <a:defRPr/>
            </a:pPr>
            <a:r>
              <a:rPr lang="en-GB" dirty="0"/>
              <a:t>SM for closed systems (no exchange of matter) obtained via Principle of Maximum Entropy</a:t>
            </a:r>
          </a:p>
          <a:p>
            <a:pPr>
              <a:defRPr/>
            </a:pPr>
            <a:r>
              <a:rPr lang="en-GB" dirty="0"/>
              <a:t>Maximise entropy subject to constraints using Lagrange multipliers – results in probability distribution and partition function that can be used to construct thermodynamics</a:t>
            </a:r>
          </a:p>
          <a:p>
            <a:pPr>
              <a:defRPr/>
            </a:pPr>
            <a:r>
              <a:rPr lang="en-GB" dirty="0"/>
              <a:t>Give physical meaning to Lagrange multipliers by considering equilibrium of multiple sub-systems brought into ‘loose’ contact</a:t>
            </a:r>
          </a:p>
          <a:p>
            <a:pPr>
              <a:defRPr/>
            </a:pPr>
            <a:r>
              <a:rPr lang="en-US" dirty="0"/>
              <a:t>Considered isolated (microcanonical) and  connected to heat bath (canonical), with application to classical ideal gas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Recap: closed systems</a:t>
            </a:r>
          </a:p>
        </p:txBody>
      </p:sp>
    </p:spTree>
    <p:extLst>
      <p:ext uri="{BB962C8B-B14F-4D97-AF65-F5344CB8AC3E}">
        <p14:creationId xmlns:p14="http://schemas.microsoft.com/office/powerpoint/2010/main" val="336527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8382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Inhomogeneous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97701-9D5D-5242-BB59-F7395270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3" y="958502"/>
            <a:ext cx="8881997" cy="66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Multiphase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74A83-EC58-7540-B13B-EC0E036EF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Multicomponent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842A0-F636-7E47-8735-E85A0847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86" y="3241675"/>
            <a:ext cx="3617414" cy="3003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48025-03C1-0648-B3A9-7CB52316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175000"/>
            <a:ext cx="3136900" cy="3136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1C9224-8D64-C94D-8523-CD84D6DE9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857500"/>
            <a:ext cx="2514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9144000" cy="7620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Systems without particle conservation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8D1CF-EE79-2C42-A3DD-4ACADCBB5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066800"/>
            <a:ext cx="650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6300" y="2743200"/>
                <a:ext cx="8305800" cy="365760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dirty="0"/>
                  <a:t>Identify microstates and corresponding energies </a:t>
                </a:r>
                <a:r>
                  <a:rPr lang="en-US" b="1" dirty="0"/>
                  <a:t>and particle numbers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dirty="0"/>
                  <a:t>Construct partition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dirty="0"/>
                  <a:t>Calculate an equivalent free energy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b="0" dirty="0"/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dirty="0"/>
                  <a:t>Obtain pressure, entropy, etc.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300" y="2743200"/>
                <a:ext cx="8305800" cy="3657600"/>
              </a:xfrm>
              <a:blipFill>
                <a:blip r:embed="rId2"/>
                <a:stretch>
                  <a:fillRect l="-1527" t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Recipe for constructing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56749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Should entropy increase, decrease, or stay the same if more particles are added?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BEC014-733C-1B49-BF07-2D1AB47CA755}"/>
              </a:ext>
            </a:extLst>
          </p:cNvPr>
          <p:cNvSpPr txBox="1">
            <a:spLocks/>
          </p:cNvSpPr>
          <p:nvPr/>
        </p:nvSpPr>
        <p:spPr bwMode="auto">
          <a:xfrm>
            <a:off x="304800" y="49530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b="0" kern="0" dirty="0"/>
              <a:t>More particles =&gt; more microstates =&gt; more entropy</a:t>
            </a:r>
          </a:p>
        </p:txBody>
      </p:sp>
    </p:spTree>
    <p:extLst>
      <p:ext uri="{BB962C8B-B14F-4D97-AF65-F5344CB8AC3E}">
        <p14:creationId xmlns:p14="http://schemas.microsoft.com/office/powerpoint/2010/main" val="42291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6300" y="1890818"/>
                <a:ext cx="8305800" cy="5348182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GB" b="0" dirty="0"/>
                  <a:t>Open systems have additional constraint on mean particle number</a:t>
                </a:r>
                <a:endParaRPr lang="en-GB" dirty="0"/>
              </a:p>
              <a:p>
                <a:pPr>
                  <a:defRPr/>
                </a:pPr>
                <a:r>
                  <a:rPr lang="en-US" dirty="0"/>
                  <a:t>Results in grand canonical distribution and partition function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defRPr/>
                </a:pPr>
                <a:r>
                  <a:rPr lang="en-US" dirty="0"/>
                  <a:t>Free energy replaced by grand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bar>
                      <m:barPr>
                        <m:pos m:val="top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bar>
                  </m:oMath>
                </a14:m>
                <a:r>
                  <a:rPr lang="en-US" dirty="0"/>
                  <a:t> to construct thermodynamics</a:t>
                </a:r>
              </a:p>
              <a:p>
                <a:pPr>
                  <a:defRPr/>
                </a:pPr>
                <a:r>
                  <a:rPr lang="en-US" dirty="0"/>
                  <a:t>Particle equilibrium =&gt; equal chemical potentials for sub-systems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300" y="1890818"/>
                <a:ext cx="8305800" cy="5348182"/>
              </a:xfrm>
              <a:blipFill>
                <a:blip r:embed="rId2"/>
                <a:stretch>
                  <a:fillRect l="-1527" t="-1422" r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SM8: key ideas</a:t>
            </a:r>
          </a:p>
        </p:txBody>
      </p:sp>
    </p:spTree>
    <p:extLst>
      <p:ext uri="{BB962C8B-B14F-4D97-AF65-F5344CB8AC3E}">
        <p14:creationId xmlns:p14="http://schemas.microsoft.com/office/powerpoint/2010/main" val="33288370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100000</TotalTime>
  <Words>204</Words>
  <Application>Microsoft Macintosh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Cambria Math</vt:lpstr>
      <vt:lpstr>Gill Sans</vt:lpstr>
      <vt:lpstr>Blank Presentation</vt:lpstr>
      <vt:lpstr>Recap: closed systems</vt:lpstr>
      <vt:lpstr>Inhomogeneous systems</vt:lpstr>
      <vt:lpstr>Multiphase systems</vt:lpstr>
      <vt:lpstr>Multicomponent systems</vt:lpstr>
      <vt:lpstr>Systems without particle conservation</vt:lpstr>
      <vt:lpstr>Recipe for constructing thermodynamics</vt:lpstr>
      <vt:lpstr>Should entropy increase, decrease, or stay the same if more particles are added?</vt:lpstr>
      <vt:lpstr>SM8: key ideas</vt:lpstr>
    </vt:vector>
  </TitlesOfParts>
  <Company>University of Maryland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tracking the entropy mode of the gyrokinetic Z-pinch</dc:title>
  <dc:creator>Kyle Gustafson</dc:creator>
  <cp:lastModifiedBy>Microsoft Office User</cp:lastModifiedBy>
  <cp:revision>1796</cp:revision>
  <cp:lastPrinted>2012-02-06T21:46:20Z</cp:lastPrinted>
  <dcterms:created xsi:type="dcterms:W3CDTF">2011-09-28T14:35:45Z</dcterms:created>
  <dcterms:modified xsi:type="dcterms:W3CDTF">2020-02-14T10:49:08Z</dcterms:modified>
</cp:coreProperties>
</file>