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813" r:id="rId2"/>
    <p:sldId id="818" r:id="rId3"/>
    <p:sldId id="820" r:id="rId4"/>
    <p:sldId id="819" r:id="rId5"/>
  </p:sldIdLst>
  <p:sldSz cx="10058400" cy="7772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00109"/>
    <a:srgbClr val="FF950A"/>
    <a:srgbClr val="FF7800"/>
    <a:srgbClr val="FEFF59"/>
    <a:srgbClr val="732D28"/>
    <a:srgbClr val="73252D"/>
    <a:srgbClr val="731C26"/>
    <a:srgbClr val="730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3"/>
    <p:restoredTop sz="89214" autoAdjust="0"/>
  </p:normalViewPr>
  <p:slideViewPr>
    <p:cSldViewPr>
      <p:cViewPr varScale="1">
        <p:scale>
          <a:sx n="102" d="100"/>
          <a:sy n="102" d="100"/>
        </p:scale>
        <p:origin x="1552" y="200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36"/>
    </p:cViewPr>
  </p:sorterViewPr>
  <p:notesViewPr>
    <p:cSldViewPr>
      <p:cViewPr>
        <p:scale>
          <a:sx n="164" d="100"/>
          <a:sy n="164" d="100"/>
        </p:scale>
        <p:origin x="-1072" y="48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9675" y="685800"/>
            <a:ext cx="44386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E3957652-8836-3140-B0E8-5DA6A7960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49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9" y="2414493"/>
            <a:ext cx="8549641" cy="166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2" y="4404361"/>
            <a:ext cx="7040882" cy="198628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9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1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12" y="1"/>
            <a:ext cx="2514601" cy="690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" y="1"/>
            <a:ext cx="7376161" cy="690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3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3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57" y="4994495"/>
            <a:ext cx="8549641" cy="154368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57" y="3294280"/>
            <a:ext cx="8549641" cy="17002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5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4" y="2245362"/>
            <a:ext cx="41910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2" y="2245362"/>
            <a:ext cx="41910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2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11258"/>
            <a:ext cx="9052562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2" y="1739798"/>
            <a:ext cx="4444206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2" y="2464861"/>
            <a:ext cx="4444206" cy="4478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0" y="1739798"/>
            <a:ext cx="4445952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0" y="2464861"/>
            <a:ext cx="4445952" cy="4478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7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9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34" y="309460"/>
            <a:ext cx="3309145" cy="13169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9" y="309466"/>
            <a:ext cx="5622925" cy="66335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34" y="1626455"/>
            <a:ext cx="3309145" cy="53165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9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9" y="5440680"/>
            <a:ext cx="6035040" cy="64230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9" y="694481"/>
            <a:ext cx="6035040" cy="4663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9" y="6082985"/>
            <a:ext cx="6035040" cy="912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3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058400" cy="1985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063" y="2244725"/>
            <a:ext cx="855027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8"/>
          <p:cNvSpPr>
            <a:spLocks noChangeArrowheads="1"/>
          </p:cNvSpPr>
          <p:nvPr userDrawn="1"/>
        </p:nvSpPr>
        <p:spPr bwMode="auto">
          <a:xfrm>
            <a:off x="9859963" y="71501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514600"/>
                <a:ext cx="9067800" cy="4953000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GB" dirty="0"/>
                  <a:t>Partition function for system with N indistinguishable particles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, with the single particle partition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US" dirty="0"/>
              </a:p>
              <a:p>
                <a:pPr>
                  <a:defRPr/>
                </a:pPr>
                <a:r>
                  <a:rPr lang="en-US" dirty="0"/>
                  <a:t>Required continuum approximation, valid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𝑑𝑒𝑔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defRPr/>
                </a:pPr>
                <a:r>
                  <a:rPr lang="en-US" dirty="0"/>
                  <a:t>Also assumed no more than one particle in each single-particle state, valid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; i.e.,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𝑑𝑒𝑔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514600"/>
                <a:ext cx="9067800" cy="4953000"/>
              </a:xfrm>
              <a:blipFill>
                <a:blip r:embed="rId2"/>
                <a:stretch>
                  <a:fillRect l="-1681" t="-1279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10058400" cy="1371600"/>
          </a:xfrm>
        </p:spPr>
        <p:txBody>
          <a:bodyPr/>
          <a:lstStyle/>
          <a:p>
            <a:pPr>
              <a:defRPr/>
            </a:pPr>
            <a:r>
              <a:rPr lang="en-US" dirty="0"/>
              <a:t>Recap: classical, monatomic ideal gas immersed in a heat bath</a:t>
            </a:r>
          </a:p>
        </p:txBody>
      </p:sp>
    </p:spTree>
    <p:extLst>
      <p:ext uri="{BB962C8B-B14F-4D97-AF65-F5344CB8AC3E}">
        <p14:creationId xmlns:p14="http://schemas.microsoft.com/office/powerpoint/2010/main" val="3365273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6300" y="2743200"/>
                <a:ext cx="8305800" cy="3657600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  <a:defRPr/>
                </a:pPr>
                <a:r>
                  <a:rPr lang="en-US" dirty="0"/>
                  <a:t>Identify microstates and corresponding energy levels</a:t>
                </a:r>
              </a:p>
              <a:p>
                <a:pPr marL="514350" indent="-514350">
                  <a:buFont typeface="+mj-lt"/>
                  <a:buAutoNum type="arabicPeriod"/>
                  <a:defRPr/>
                </a:pPr>
                <a:r>
                  <a:rPr lang="en-US" dirty="0"/>
                  <a:t>Construct partition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  <a:defRPr/>
                </a:pPr>
                <a:r>
                  <a:rPr lang="en-US" dirty="0"/>
                  <a:t>Calculate the free energy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endParaRPr lang="en-GB" b="0" dirty="0"/>
              </a:p>
              <a:p>
                <a:pPr marL="514350" indent="-514350">
                  <a:buFont typeface="+mj-lt"/>
                  <a:buAutoNum type="arabicPeriod"/>
                  <a:defRPr/>
                </a:pPr>
                <a:r>
                  <a:rPr lang="en-US" dirty="0"/>
                  <a:t>Obtain pressure, entropy, etc. from F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6300" y="2743200"/>
                <a:ext cx="8305800" cy="3657600"/>
              </a:xfrm>
              <a:blipFill>
                <a:blip r:embed="rId2"/>
                <a:stretch>
                  <a:fillRect l="-1527" t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dirty="0"/>
              <a:t>Recipe for constructing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1459161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6A98207-DBC5-B840-9BBB-601BE4A8D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0"/>
            <a:ext cx="58293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5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586018"/>
            <a:ext cx="8305800" cy="5348182"/>
          </a:xfrm>
        </p:spPr>
        <p:txBody>
          <a:bodyPr/>
          <a:lstStyle/>
          <a:p>
            <a:pPr>
              <a:defRPr/>
            </a:pPr>
            <a:r>
              <a:rPr lang="en-GB" b="0" dirty="0"/>
              <a:t>Thermodynamics for classical ideal gas, constru</a:t>
            </a:r>
            <a:r>
              <a:rPr lang="en-GB" dirty="0"/>
              <a:t>cted via SM, same as found in kinetic theory</a:t>
            </a:r>
          </a:p>
          <a:p>
            <a:pPr>
              <a:defRPr/>
            </a:pPr>
            <a:r>
              <a:rPr lang="en-US" dirty="0"/>
              <a:t>Subtle, but fundamental, differences between Boltzmann and Gibbs-Shannon formulations of SM</a:t>
            </a:r>
          </a:p>
          <a:p>
            <a:pPr lvl="1">
              <a:defRPr/>
            </a:pPr>
            <a:r>
              <a:rPr lang="en-US" dirty="0"/>
              <a:t>Probabilities as frequencies (ergodic hypothesis) vs likelihoods</a:t>
            </a:r>
          </a:p>
          <a:p>
            <a:pPr lvl="1">
              <a:defRPr/>
            </a:pPr>
            <a:r>
              <a:rPr lang="en-US" dirty="0"/>
              <a:t>Apparent objectivity of Boltzmann’s approach vs apparent subjectivity of Gibbs-Shannon approach is perhaps misleading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0058400" cy="990600"/>
          </a:xfrm>
        </p:spPr>
        <p:txBody>
          <a:bodyPr/>
          <a:lstStyle/>
          <a:p>
            <a:pPr>
              <a:defRPr/>
            </a:pPr>
            <a:r>
              <a:rPr lang="en-US" dirty="0"/>
              <a:t>SM7: key ideas</a:t>
            </a:r>
          </a:p>
        </p:txBody>
      </p:sp>
    </p:spTree>
    <p:extLst>
      <p:ext uri="{BB962C8B-B14F-4D97-AF65-F5344CB8AC3E}">
        <p14:creationId xmlns:p14="http://schemas.microsoft.com/office/powerpoint/2010/main" val="332883704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ill Sans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99956</TotalTime>
  <Words>171</Words>
  <Application>Microsoft Macintosh PowerPoint</Application>
  <PresentationFormat>Custom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ＭＳ Ｐゴシック</vt:lpstr>
      <vt:lpstr>Arial</vt:lpstr>
      <vt:lpstr>Cambria Math</vt:lpstr>
      <vt:lpstr>Gill Sans</vt:lpstr>
      <vt:lpstr>Blank Presentation</vt:lpstr>
      <vt:lpstr>Recap: classical, monatomic ideal gas immersed in a heat bath</vt:lpstr>
      <vt:lpstr>Recipe for constructing thermodynamics</vt:lpstr>
      <vt:lpstr>PowerPoint Presentation</vt:lpstr>
      <vt:lpstr>SM7: key ideas</vt:lpstr>
    </vt:vector>
  </TitlesOfParts>
  <Company>University of Maryland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 tracking the entropy mode of the gyrokinetic Z-pinch</dc:title>
  <dc:creator>Kyle Gustafson</dc:creator>
  <cp:lastModifiedBy>Microsoft Office User</cp:lastModifiedBy>
  <cp:revision>1792</cp:revision>
  <cp:lastPrinted>2012-02-06T21:46:20Z</cp:lastPrinted>
  <dcterms:created xsi:type="dcterms:W3CDTF">2011-09-28T14:35:45Z</dcterms:created>
  <dcterms:modified xsi:type="dcterms:W3CDTF">2020-02-05T11:21:09Z</dcterms:modified>
</cp:coreProperties>
</file>