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813" r:id="rId2"/>
    <p:sldId id="818" r:id="rId3"/>
    <p:sldId id="820" r:id="rId4"/>
    <p:sldId id="823" r:id="rId5"/>
    <p:sldId id="819" r:id="rId6"/>
  </p:sldIdLst>
  <p:sldSz cx="10058400" cy="7772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00109"/>
    <a:srgbClr val="FF950A"/>
    <a:srgbClr val="FF7800"/>
    <a:srgbClr val="FEFF59"/>
    <a:srgbClr val="732D28"/>
    <a:srgbClr val="73252D"/>
    <a:srgbClr val="731C26"/>
    <a:srgbClr val="730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93"/>
    <p:restoredTop sz="89214" autoAdjust="0"/>
  </p:normalViewPr>
  <p:slideViewPr>
    <p:cSldViewPr>
      <p:cViewPr varScale="1">
        <p:scale>
          <a:sx n="102" d="100"/>
          <a:sy n="102" d="100"/>
        </p:scale>
        <p:origin x="1552" y="20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36"/>
    </p:cViewPr>
  </p:sorterViewPr>
  <p:notesViewPr>
    <p:cSldViewPr>
      <p:cViewPr>
        <p:scale>
          <a:sx n="164" d="100"/>
          <a:sy n="164" d="100"/>
        </p:scale>
        <p:origin x="-1072" y="4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3957652-8836-3140-B0E8-5DA6A79604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49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9" y="2414493"/>
            <a:ext cx="8549641" cy="166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2" y="4404361"/>
            <a:ext cx="7040882" cy="1986281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9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1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12" y="1"/>
            <a:ext cx="2514601" cy="690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" y="1"/>
            <a:ext cx="7376161" cy="690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3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57" y="4994495"/>
            <a:ext cx="8549641" cy="1543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57" y="3294280"/>
            <a:ext cx="8549641" cy="170021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5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4384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2" y="2245362"/>
            <a:ext cx="41910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2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11258"/>
            <a:ext cx="9052562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1739798"/>
            <a:ext cx="4444206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2464861"/>
            <a:ext cx="4444206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8"/>
            <a:ext cx="4445952" cy="725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61"/>
            <a:ext cx="4445952" cy="4478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7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9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34" y="309460"/>
            <a:ext cx="3309145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9" y="309466"/>
            <a:ext cx="5622925" cy="66335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34" y="1626455"/>
            <a:ext cx="3309145" cy="53165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9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9" y="5440680"/>
            <a:ext cx="6035040" cy="642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9" y="694481"/>
            <a:ext cx="6035040" cy="4663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9" y="6082985"/>
            <a:ext cx="6035040" cy="9121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3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058400" cy="19859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4063" y="2244725"/>
            <a:ext cx="8550275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4063" y="7081838"/>
            <a:ext cx="2095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7081838"/>
            <a:ext cx="31845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8"/>
          <p:cNvSpPr>
            <a:spLocks noChangeArrowheads="1"/>
          </p:cNvSpPr>
          <p:nvPr userDrawn="1"/>
        </p:nvSpPr>
        <p:spPr bwMode="auto">
          <a:xfrm>
            <a:off x="9859963" y="7150100"/>
            <a:ext cx="1841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Gill San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2438400"/>
                <a:ext cx="9067800" cy="4953000"/>
              </a:xfrm>
            </p:spPr>
            <p:txBody>
              <a:bodyPr/>
              <a:lstStyle/>
              <a:p>
                <a:pPr>
                  <a:defRPr/>
                </a:pPr>
                <a:r>
                  <a:rPr lang="en-US" dirty="0"/>
                  <a:t>N particles, each with momentum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US" dirty="0"/>
                  <a:t>, treated as monochromatic waves with wavevector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ℏ</m:t>
                    </m:r>
                  </m:oMath>
                </a14:m>
                <a:endParaRPr lang="en-US" b="1" dirty="0"/>
              </a:p>
              <a:p>
                <a:pPr>
                  <a:defRPr/>
                </a:pPr>
                <a:r>
                  <a:rPr lang="en-US" dirty="0"/>
                  <a:t>Each particle has energy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ℏ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/2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:pPr>
                  <a:defRPr/>
                </a:pPr>
                <a:r>
                  <a:rPr lang="en-US" dirty="0"/>
                  <a:t>From quantum point-of-view, there are a discrete set of allowed wavenumbers:</a:t>
                </a:r>
              </a:p>
              <a:p>
                <a:pPr>
                  <a:defRPr/>
                </a:pPr>
                <a:r>
                  <a:rPr lang="en-US" dirty="0"/>
                  <a:t>If zero BC,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dirty="0"/>
                  <a:t> </a:t>
                </a:r>
              </a:p>
              <a:p>
                <a:pPr>
                  <a:defRPr/>
                </a:pPr>
                <a:r>
                  <a:rPr lang="en-US" dirty="0"/>
                  <a:t>If periodic BC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=(2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2438400"/>
                <a:ext cx="9067800" cy="4953000"/>
              </a:xfrm>
              <a:blipFill>
                <a:blip r:embed="rId2"/>
                <a:stretch>
                  <a:fillRect l="-1681" t="-1795" r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10058400" cy="1371600"/>
          </a:xfrm>
        </p:spPr>
        <p:txBody>
          <a:bodyPr/>
          <a:lstStyle/>
          <a:p>
            <a:pPr>
              <a:defRPr/>
            </a:pPr>
            <a:r>
              <a:rPr lang="en-US" dirty="0"/>
              <a:t>Recap: classical, monatomic ideal gas immersed in a heat bath</a:t>
            </a:r>
          </a:p>
        </p:txBody>
      </p:sp>
    </p:spTree>
    <p:extLst>
      <p:ext uri="{BB962C8B-B14F-4D97-AF65-F5344CB8AC3E}">
        <p14:creationId xmlns:p14="http://schemas.microsoft.com/office/powerpoint/2010/main" val="336527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76300" y="2743200"/>
                <a:ext cx="8305800" cy="3657600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  <a:defRPr/>
                </a:pPr>
                <a:r>
                  <a:rPr lang="en-US" dirty="0"/>
                  <a:t>Identify microstates and corresponding energy levels</a:t>
                </a:r>
              </a:p>
              <a:p>
                <a:pPr marL="514350" indent="-514350">
                  <a:buFont typeface="+mj-lt"/>
                  <a:buAutoNum type="arabicPeriod"/>
                  <a:defRPr/>
                </a:pPr>
                <a:r>
                  <a:rPr lang="en-US" dirty="0"/>
                  <a:t>Construct partition function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  <a:defRPr/>
                </a:pPr>
                <a:r>
                  <a:rPr lang="en-US" dirty="0"/>
                  <a:t>Calculate the free energy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𝑇𝑆</m:t>
                    </m:r>
                  </m:oMath>
                </a14:m>
                <a:endParaRPr lang="en-GB" b="0" dirty="0"/>
              </a:p>
              <a:p>
                <a:pPr marL="514350" indent="-514350">
                  <a:buFont typeface="+mj-lt"/>
                  <a:buAutoNum type="arabicPeriod"/>
                  <a:defRPr/>
                </a:pPr>
                <a:r>
                  <a:rPr lang="en-US" dirty="0"/>
                  <a:t>Obtain pressure, entropy, etc. from F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6300" y="2743200"/>
                <a:ext cx="8305800" cy="3657600"/>
              </a:xfrm>
              <a:blipFill>
                <a:blip r:embed="rId2"/>
                <a:stretch>
                  <a:fillRect l="-1527" t="-2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91440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Recipe for constructing thermodynamics</a:t>
            </a:r>
          </a:p>
        </p:txBody>
      </p:sp>
    </p:spTree>
    <p:extLst>
      <p:ext uri="{BB962C8B-B14F-4D97-AF65-F5344CB8AC3E}">
        <p14:creationId xmlns:p14="http://schemas.microsoft.com/office/powerpoint/2010/main" val="145916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26F87B95-AD42-2C43-B827-2FF4F1171096}"/>
              </a:ext>
            </a:extLst>
          </p:cNvPr>
          <p:cNvGrpSpPr/>
          <p:nvPr/>
        </p:nvGrpSpPr>
        <p:grpSpPr>
          <a:xfrm>
            <a:off x="1600200" y="228600"/>
            <a:ext cx="6723345" cy="3308959"/>
            <a:chOff x="1600200" y="3492674"/>
            <a:chExt cx="6723345" cy="330895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4E13846-08B6-0E43-8B96-EFDD1C6BC863}"/>
                </a:ext>
              </a:extLst>
            </p:cNvPr>
            <p:cNvSpPr/>
            <p:nvPr/>
          </p:nvSpPr>
          <p:spPr bwMode="auto">
            <a:xfrm>
              <a:off x="1600200" y="3506400"/>
              <a:ext cx="6723345" cy="3269294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30000"/>
              </a:schemeClr>
            </a:solidFill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74EFDB1-85C4-3249-AB58-DEAC02B703C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97677" y="3492674"/>
              <a:ext cx="4177" cy="3308959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3005B24-6F8E-B948-A765-710C3F01D9F2}"/>
                </a:ext>
              </a:extLst>
            </p:cNvPr>
            <p:cNvSpPr/>
            <p:nvPr/>
          </p:nvSpPr>
          <p:spPr bwMode="auto">
            <a:xfrm>
              <a:off x="1828800" y="3886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F530DED-1702-C744-B22E-4AC36576887B}"/>
                </a:ext>
              </a:extLst>
            </p:cNvPr>
            <p:cNvSpPr/>
            <p:nvPr/>
          </p:nvSpPr>
          <p:spPr bwMode="auto">
            <a:xfrm>
              <a:off x="3733800" y="5943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E512292B-ABE4-1741-9044-30B4A6FB494A}"/>
                </a:ext>
              </a:extLst>
            </p:cNvPr>
            <p:cNvSpPr/>
            <p:nvPr/>
          </p:nvSpPr>
          <p:spPr bwMode="auto">
            <a:xfrm>
              <a:off x="3810000" y="45720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23B73D4-FE43-3C47-83C4-0FF2CE695440}"/>
                </a:ext>
              </a:extLst>
            </p:cNvPr>
            <p:cNvSpPr/>
            <p:nvPr/>
          </p:nvSpPr>
          <p:spPr bwMode="auto">
            <a:xfrm>
              <a:off x="2438400" y="5257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E74FFE7-19CC-1448-9990-EF889EC08D08}"/>
                </a:ext>
              </a:extLst>
            </p:cNvPr>
            <p:cNvSpPr/>
            <p:nvPr/>
          </p:nvSpPr>
          <p:spPr bwMode="auto">
            <a:xfrm>
              <a:off x="2895600" y="4685778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CEA0A3D2-FD63-4B4E-883E-C915DD58EA70}"/>
                </a:ext>
              </a:extLst>
            </p:cNvPr>
            <p:cNvSpPr/>
            <p:nvPr/>
          </p:nvSpPr>
          <p:spPr bwMode="auto">
            <a:xfrm>
              <a:off x="2133600" y="6019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52C93A9-9E16-4F49-8BF4-36CA02BF8C97}"/>
                </a:ext>
              </a:extLst>
            </p:cNvPr>
            <p:cNvSpPr/>
            <p:nvPr/>
          </p:nvSpPr>
          <p:spPr bwMode="auto">
            <a:xfrm>
              <a:off x="3162300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FF8D034-F51A-4E48-A18F-5E0E69471A99}"/>
                </a:ext>
              </a:extLst>
            </p:cNvPr>
            <p:cNvSpPr/>
            <p:nvPr/>
          </p:nvSpPr>
          <p:spPr bwMode="auto">
            <a:xfrm>
              <a:off x="6019800" y="44196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5EE97EF-1667-944C-BBC0-604629105D23}"/>
                </a:ext>
              </a:extLst>
            </p:cNvPr>
            <p:cNvSpPr/>
            <p:nvPr/>
          </p:nvSpPr>
          <p:spPr bwMode="auto">
            <a:xfrm>
              <a:off x="5943600" y="552189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F389E4E-501A-344B-909D-B0AA6B14DF2A}"/>
                </a:ext>
              </a:extLst>
            </p:cNvPr>
            <p:cNvSpPr/>
            <p:nvPr/>
          </p:nvSpPr>
          <p:spPr bwMode="auto">
            <a:xfrm>
              <a:off x="7467600" y="4724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DDF6769-991C-E141-8CD7-B9A19DF7020D}"/>
                </a:ext>
              </a:extLst>
            </p:cNvPr>
            <p:cNvSpPr/>
            <p:nvPr/>
          </p:nvSpPr>
          <p:spPr bwMode="auto">
            <a:xfrm>
              <a:off x="7130441" y="5798506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E4820E4-100C-2D48-A9F6-63DCB0E80331}"/>
                </a:ext>
              </a:extLst>
            </p:cNvPr>
            <p:cNvSpPr/>
            <p:nvPr/>
          </p:nvSpPr>
          <p:spPr bwMode="auto">
            <a:xfrm>
              <a:off x="6609045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2453B14-6605-A54E-A53C-48DD7FEE6716}"/>
                </a:ext>
              </a:extLst>
            </p:cNvPr>
            <p:cNvSpPr/>
            <p:nvPr/>
          </p:nvSpPr>
          <p:spPr bwMode="auto">
            <a:xfrm>
              <a:off x="5384627" y="63246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3B4B912-749D-DF41-8FCE-6CE868BC338A}"/>
                </a:ext>
              </a:extLst>
            </p:cNvPr>
            <p:cNvSpPr/>
            <p:nvPr/>
          </p:nvSpPr>
          <p:spPr bwMode="auto">
            <a:xfrm>
              <a:off x="5287809" y="3962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D13154F-1D98-D04F-BDC0-C7F66B8CD892}"/>
                </a:ext>
              </a:extLst>
            </p:cNvPr>
            <p:cNvSpPr/>
            <p:nvPr/>
          </p:nvSpPr>
          <p:spPr bwMode="auto">
            <a:xfrm>
              <a:off x="3377461" y="3886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1C5F188-B9F9-E549-BC5B-821A98A1C1A7}"/>
                </a:ext>
              </a:extLst>
            </p:cNvPr>
            <p:cNvSpPr/>
            <p:nvPr/>
          </p:nvSpPr>
          <p:spPr bwMode="auto">
            <a:xfrm>
              <a:off x="6978041" y="3733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F960765-213C-B14C-9B69-9849580B2634}"/>
              </a:ext>
            </a:extLst>
          </p:cNvPr>
          <p:cNvGrpSpPr/>
          <p:nvPr/>
        </p:nvGrpSpPr>
        <p:grpSpPr>
          <a:xfrm>
            <a:off x="1600200" y="4274506"/>
            <a:ext cx="6723345" cy="3269294"/>
            <a:chOff x="1600200" y="4197600"/>
            <a:chExt cx="6723345" cy="326929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F93E286-2236-E344-87AB-E52A4FC556E6}"/>
                </a:ext>
              </a:extLst>
            </p:cNvPr>
            <p:cNvSpPr/>
            <p:nvPr/>
          </p:nvSpPr>
          <p:spPr bwMode="auto">
            <a:xfrm>
              <a:off x="1905000" y="488201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3ED182C-276A-7C44-8DFA-EF1A11B2AE94}"/>
                </a:ext>
              </a:extLst>
            </p:cNvPr>
            <p:cNvSpPr/>
            <p:nvPr/>
          </p:nvSpPr>
          <p:spPr bwMode="auto">
            <a:xfrm>
              <a:off x="3733800" y="693941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080D816-73B8-1645-AC68-8944C619482B}"/>
                </a:ext>
              </a:extLst>
            </p:cNvPr>
            <p:cNvSpPr/>
            <p:nvPr/>
          </p:nvSpPr>
          <p:spPr bwMode="auto">
            <a:xfrm>
              <a:off x="6320425" y="671081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AB0742A-4DDB-384A-A5F8-81634DF272C6}"/>
                </a:ext>
              </a:extLst>
            </p:cNvPr>
            <p:cNvSpPr/>
            <p:nvPr/>
          </p:nvSpPr>
          <p:spPr bwMode="auto">
            <a:xfrm>
              <a:off x="7054241" y="4892457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A294CBCA-DC57-234C-8FBF-C64DB32C54E9}"/>
                </a:ext>
              </a:extLst>
            </p:cNvPr>
            <p:cNvSpPr/>
            <p:nvPr/>
          </p:nvSpPr>
          <p:spPr bwMode="auto">
            <a:xfrm>
              <a:off x="3200400" y="5376797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94ECB364-CB8A-DC4E-BA95-D1FB8CB7D3B4}"/>
                </a:ext>
              </a:extLst>
            </p:cNvPr>
            <p:cNvSpPr/>
            <p:nvPr/>
          </p:nvSpPr>
          <p:spPr bwMode="auto">
            <a:xfrm>
              <a:off x="1828800" y="671081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54E528D-4363-6244-9DBC-167DC803991B}"/>
                </a:ext>
              </a:extLst>
            </p:cNvPr>
            <p:cNvSpPr/>
            <p:nvPr/>
          </p:nvSpPr>
          <p:spPr bwMode="auto">
            <a:xfrm>
              <a:off x="5287809" y="533921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058016A-DEB4-F846-A761-68128C124ED0}"/>
                </a:ext>
              </a:extLst>
            </p:cNvPr>
            <p:cNvSpPr/>
            <p:nvPr/>
          </p:nvSpPr>
          <p:spPr bwMode="auto">
            <a:xfrm>
              <a:off x="3276600" y="6348607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B73A289-8D03-B94E-B150-17EEE4448226}"/>
                </a:ext>
              </a:extLst>
            </p:cNvPr>
            <p:cNvSpPr/>
            <p:nvPr/>
          </p:nvSpPr>
          <p:spPr bwMode="auto">
            <a:xfrm>
              <a:off x="5562600" y="6406019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CF6B4FC-2A5B-234C-9100-3629D8FE4972}"/>
                </a:ext>
              </a:extLst>
            </p:cNvPr>
            <p:cNvSpPr/>
            <p:nvPr/>
          </p:nvSpPr>
          <p:spPr bwMode="auto">
            <a:xfrm>
              <a:off x="7467600" y="5644019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D475383-8F4A-ED47-8B09-6DFFE651C219}"/>
                </a:ext>
              </a:extLst>
            </p:cNvPr>
            <p:cNvSpPr/>
            <p:nvPr/>
          </p:nvSpPr>
          <p:spPr bwMode="auto">
            <a:xfrm>
              <a:off x="6705600" y="6025019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573377E-3607-5B48-8F24-F1DA6454AACF}"/>
                </a:ext>
              </a:extLst>
            </p:cNvPr>
            <p:cNvSpPr/>
            <p:nvPr/>
          </p:nvSpPr>
          <p:spPr bwMode="auto">
            <a:xfrm>
              <a:off x="3984320" y="5300597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7F208E7-028E-0845-992C-E6BB664B9457}"/>
                </a:ext>
              </a:extLst>
            </p:cNvPr>
            <p:cNvSpPr/>
            <p:nvPr/>
          </p:nvSpPr>
          <p:spPr bwMode="auto">
            <a:xfrm>
              <a:off x="2815225" y="4501019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D1095F5-8C05-A148-9186-915FC6539C86}"/>
                </a:ext>
              </a:extLst>
            </p:cNvPr>
            <p:cNvSpPr/>
            <p:nvPr/>
          </p:nvSpPr>
          <p:spPr bwMode="auto">
            <a:xfrm>
              <a:off x="5287809" y="4501019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2C86C49-FE7D-0C41-A7C3-2045A851DF2B}"/>
                </a:ext>
              </a:extLst>
            </p:cNvPr>
            <p:cNvSpPr/>
            <p:nvPr/>
          </p:nvSpPr>
          <p:spPr bwMode="auto">
            <a:xfrm>
              <a:off x="7848600" y="7015619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5530AA9-BBE3-5840-8020-FE5929660704}"/>
                </a:ext>
              </a:extLst>
            </p:cNvPr>
            <p:cNvSpPr/>
            <p:nvPr/>
          </p:nvSpPr>
          <p:spPr bwMode="auto">
            <a:xfrm>
              <a:off x="2087149" y="5529197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E078F6E0-AD49-7943-A8F9-44F5A1EB0DEF}"/>
                </a:ext>
              </a:extLst>
            </p:cNvPr>
            <p:cNvSpPr/>
            <p:nvPr/>
          </p:nvSpPr>
          <p:spPr bwMode="auto">
            <a:xfrm>
              <a:off x="1600200" y="4197600"/>
              <a:ext cx="6723345" cy="3269294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30000"/>
              </a:schemeClr>
            </a:solidFill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151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186A7A9-B885-1947-B5C5-95B1E0714F79}"/>
              </a:ext>
            </a:extLst>
          </p:cNvPr>
          <p:cNvGrpSpPr>
            <a:grpSpLocks/>
          </p:cNvGrpSpPr>
          <p:nvPr/>
        </p:nvGrpSpPr>
        <p:grpSpPr>
          <a:xfrm>
            <a:off x="5528022" y="4760400"/>
            <a:ext cx="3790800" cy="1864800"/>
            <a:chOff x="1600200" y="3507287"/>
            <a:chExt cx="6723345" cy="3269294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EACBB3C-8387-2F47-B7A9-3C739E17AF5F}"/>
                </a:ext>
              </a:extLst>
            </p:cNvPr>
            <p:cNvSpPr/>
            <p:nvPr/>
          </p:nvSpPr>
          <p:spPr bwMode="auto">
            <a:xfrm>
              <a:off x="1600200" y="3507287"/>
              <a:ext cx="6723345" cy="3269294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30000"/>
              </a:schemeClr>
            </a:solidFill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CFF8D034-F51A-4E48-A18F-5E0E69471A99}"/>
                </a:ext>
              </a:extLst>
            </p:cNvPr>
            <p:cNvSpPr/>
            <p:nvPr/>
          </p:nvSpPr>
          <p:spPr bwMode="auto">
            <a:xfrm>
              <a:off x="3276600" y="5657588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5EE97EF-1667-944C-BBC0-604629105D23}"/>
                </a:ext>
              </a:extLst>
            </p:cNvPr>
            <p:cNvSpPr/>
            <p:nvPr/>
          </p:nvSpPr>
          <p:spPr bwMode="auto">
            <a:xfrm>
              <a:off x="5562600" y="5715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F389E4E-501A-344B-909D-B0AA6B14DF2A}"/>
                </a:ext>
              </a:extLst>
            </p:cNvPr>
            <p:cNvSpPr/>
            <p:nvPr/>
          </p:nvSpPr>
          <p:spPr bwMode="auto">
            <a:xfrm>
              <a:off x="7467600" y="4953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DDF6769-991C-E141-8CD7-B9A19DF7020D}"/>
                </a:ext>
              </a:extLst>
            </p:cNvPr>
            <p:cNvSpPr/>
            <p:nvPr/>
          </p:nvSpPr>
          <p:spPr bwMode="auto">
            <a:xfrm>
              <a:off x="6705600" y="5334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E4820E4-100C-2D48-A9F6-63DCB0E80331}"/>
                </a:ext>
              </a:extLst>
            </p:cNvPr>
            <p:cNvSpPr/>
            <p:nvPr/>
          </p:nvSpPr>
          <p:spPr bwMode="auto">
            <a:xfrm>
              <a:off x="3984320" y="4609578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2453B14-6605-A54E-A53C-48DD7FEE6716}"/>
                </a:ext>
              </a:extLst>
            </p:cNvPr>
            <p:cNvSpPr/>
            <p:nvPr/>
          </p:nvSpPr>
          <p:spPr bwMode="auto">
            <a:xfrm>
              <a:off x="2815225" y="3810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3B4B912-749D-DF41-8FCE-6CE868BC338A}"/>
                </a:ext>
              </a:extLst>
            </p:cNvPr>
            <p:cNvSpPr/>
            <p:nvPr/>
          </p:nvSpPr>
          <p:spPr bwMode="auto">
            <a:xfrm>
              <a:off x="5287809" y="38100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8458E9B-9784-094B-829B-D02C88875CF6}"/>
                </a:ext>
              </a:extLst>
            </p:cNvPr>
            <p:cNvSpPr/>
            <p:nvPr/>
          </p:nvSpPr>
          <p:spPr bwMode="auto">
            <a:xfrm>
              <a:off x="2087149" y="4838178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0BC787E-6494-B340-981A-8738A3F5E601}"/>
              </a:ext>
            </a:extLst>
          </p:cNvPr>
          <p:cNvGrpSpPr>
            <a:grpSpLocks/>
          </p:cNvGrpSpPr>
          <p:nvPr/>
        </p:nvGrpSpPr>
        <p:grpSpPr>
          <a:xfrm>
            <a:off x="5540679" y="2133600"/>
            <a:ext cx="3790800" cy="1863498"/>
            <a:chOff x="1600200" y="3507287"/>
            <a:chExt cx="6723345" cy="326929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E86481A-4BCE-7749-8C51-50BBF411998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00200" y="3507287"/>
              <a:ext cx="6723345" cy="3269294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30000"/>
              </a:schemeClr>
            </a:solidFill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33F9479-C4DC-BC42-A0CA-0F35D9B6E603}"/>
                </a:ext>
              </a:extLst>
            </p:cNvPr>
            <p:cNvSpPr/>
            <p:nvPr/>
          </p:nvSpPr>
          <p:spPr bwMode="auto">
            <a:xfrm>
              <a:off x="1905000" y="41910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8DE46E6-6EA1-384D-B9FC-14C6E795C43D}"/>
                </a:ext>
              </a:extLst>
            </p:cNvPr>
            <p:cNvSpPr/>
            <p:nvPr/>
          </p:nvSpPr>
          <p:spPr bwMode="auto">
            <a:xfrm>
              <a:off x="3733800" y="62484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057F6B3-ECD6-B74F-BC89-343E5F6DB8FB}"/>
                </a:ext>
              </a:extLst>
            </p:cNvPr>
            <p:cNvSpPr/>
            <p:nvPr/>
          </p:nvSpPr>
          <p:spPr bwMode="auto">
            <a:xfrm>
              <a:off x="6320425" y="6019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9781BD9-4229-7A47-BBA4-7CF8CA241741}"/>
                </a:ext>
              </a:extLst>
            </p:cNvPr>
            <p:cNvSpPr/>
            <p:nvPr/>
          </p:nvSpPr>
          <p:spPr bwMode="auto">
            <a:xfrm>
              <a:off x="7054241" y="4201438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A8AA0C5-4D8F-CD44-87F8-13DEF799EFC4}"/>
                </a:ext>
              </a:extLst>
            </p:cNvPr>
            <p:cNvSpPr/>
            <p:nvPr/>
          </p:nvSpPr>
          <p:spPr bwMode="auto">
            <a:xfrm>
              <a:off x="3200400" y="4685778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0456068A-4D0C-1244-A264-44EECC6B9C6B}"/>
                </a:ext>
              </a:extLst>
            </p:cNvPr>
            <p:cNvSpPr/>
            <p:nvPr/>
          </p:nvSpPr>
          <p:spPr bwMode="auto">
            <a:xfrm>
              <a:off x="1828800" y="6019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F3C31AA-82FF-1E46-B80C-14E1CDC46D88}"/>
                </a:ext>
              </a:extLst>
            </p:cNvPr>
            <p:cNvSpPr/>
            <p:nvPr/>
          </p:nvSpPr>
          <p:spPr bwMode="auto">
            <a:xfrm>
              <a:off x="5287809" y="4648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8B0320F2-07B7-114C-A724-17D0384778FD}"/>
                </a:ext>
              </a:extLst>
            </p:cNvPr>
            <p:cNvSpPr/>
            <p:nvPr/>
          </p:nvSpPr>
          <p:spPr bwMode="auto">
            <a:xfrm>
              <a:off x="7848600" y="6324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8431FD0-A978-EA41-9A99-3BCE3DE662A2}"/>
              </a:ext>
            </a:extLst>
          </p:cNvPr>
          <p:cNvGrpSpPr>
            <a:grpSpLocks noChangeAspect="1"/>
          </p:cNvGrpSpPr>
          <p:nvPr/>
        </p:nvGrpSpPr>
        <p:grpSpPr>
          <a:xfrm>
            <a:off x="757999" y="2133600"/>
            <a:ext cx="3789015" cy="1864800"/>
            <a:chOff x="1600200" y="3492674"/>
            <a:chExt cx="6723345" cy="3308959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82E97A7-251D-DE42-9C3C-6D2949492161}"/>
                </a:ext>
              </a:extLst>
            </p:cNvPr>
            <p:cNvSpPr/>
            <p:nvPr/>
          </p:nvSpPr>
          <p:spPr bwMode="auto">
            <a:xfrm>
              <a:off x="1600200" y="3506400"/>
              <a:ext cx="6723345" cy="3269294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30000"/>
              </a:schemeClr>
            </a:solidFill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7AADFCB-26F7-D840-94E9-CB98D58810DF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97677" y="3492674"/>
              <a:ext cx="4177" cy="3308959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F33B89F9-0E9A-7545-A191-FB32603F02E8}"/>
                </a:ext>
              </a:extLst>
            </p:cNvPr>
            <p:cNvSpPr/>
            <p:nvPr/>
          </p:nvSpPr>
          <p:spPr bwMode="auto">
            <a:xfrm>
              <a:off x="1828800" y="3886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47457F0D-1BEA-DB47-9AF5-80354D90D378}"/>
                </a:ext>
              </a:extLst>
            </p:cNvPr>
            <p:cNvSpPr/>
            <p:nvPr/>
          </p:nvSpPr>
          <p:spPr bwMode="auto">
            <a:xfrm>
              <a:off x="3733800" y="5943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78D2FE3-822C-E646-9956-8F18C5FCC86C}"/>
                </a:ext>
              </a:extLst>
            </p:cNvPr>
            <p:cNvSpPr/>
            <p:nvPr/>
          </p:nvSpPr>
          <p:spPr bwMode="auto">
            <a:xfrm>
              <a:off x="3810000" y="45720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70E3D30-C2FF-054E-B2B2-B8756FDC2093}"/>
                </a:ext>
              </a:extLst>
            </p:cNvPr>
            <p:cNvSpPr/>
            <p:nvPr/>
          </p:nvSpPr>
          <p:spPr bwMode="auto">
            <a:xfrm>
              <a:off x="2438400" y="5257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B6216DB-E377-C248-807F-27CCC217D5A2}"/>
                </a:ext>
              </a:extLst>
            </p:cNvPr>
            <p:cNvSpPr/>
            <p:nvPr/>
          </p:nvSpPr>
          <p:spPr bwMode="auto">
            <a:xfrm>
              <a:off x="2895600" y="4685778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CF9C058-3BC4-5A40-93C7-4B5EB9D41734}"/>
                </a:ext>
              </a:extLst>
            </p:cNvPr>
            <p:cNvSpPr/>
            <p:nvPr/>
          </p:nvSpPr>
          <p:spPr bwMode="auto">
            <a:xfrm>
              <a:off x="2133600" y="60198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2C860D10-D0B1-2E47-9B79-AD4B19BC9D75}"/>
                </a:ext>
              </a:extLst>
            </p:cNvPr>
            <p:cNvSpPr/>
            <p:nvPr/>
          </p:nvSpPr>
          <p:spPr bwMode="auto">
            <a:xfrm>
              <a:off x="3162300" y="55626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3350E6A1-1646-C749-9670-FAB1415FB430}"/>
                </a:ext>
              </a:extLst>
            </p:cNvPr>
            <p:cNvSpPr/>
            <p:nvPr/>
          </p:nvSpPr>
          <p:spPr bwMode="auto">
            <a:xfrm>
              <a:off x="3377461" y="3886200"/>
              <a:ext cx="152400" cy="152400"/>
            </a:xfrm>
            <a:prstGeom prst="ellipse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1A711FF-E470-6346-BA58-7DB5F45EA46F}"/>
              </a:ext>
            </a:extLst>
          </p:cNvPr>
          <p:cNvGrpSpPr>
            <a:grpSpLocks noChangeAspect="1"/>
          </p:cNvGrpSpPr>
          <p:nvPr/>
        </p:nvGrpSpPr>
        <p:grpSpPr>
          <a:xfrm>
            <a:off x="706785" y="4800600"/>
            <a:ext cx="3789015" cy="1864800"/>
            <a:chOff x="1600200" y="3492674"/>
            <a:chExt cx="6723345" cy="3308959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D10541DA-256A-D74E-BED1-AD5D5576AFBD}"/>
                </a:ext>
              </a:extLst>
            </p:cNvPr>
            <p:cNvSpPr/>
            <p:nvPr/>
          </p:nvSpPr>
          <p:spPr bwMode="auto">
            <a:xfrm>
              <a:off x="1600200" y="3506400"/>
              <a:ext cx="6723345" cy="3269294"/>
            </a:xfrm>
            <a:prstGeom prst="rect">
              <a:avLst/>
            </a:prstGeom>
            <a:solidFill>
              <a:schemeClr val="bg2">
                <a:lumMod val="60000"/>
                <a:lumOff val="40000"/>
                <a:alpha val="30000"/>
              </a:schemeClr>
            </a:solidFill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9711131-F276-8A40-BD18-6A994D8FA131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97677" y="3492674"/>
              <a:ext cx="4177" cy="3308959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A8C4228E-E9AA-5640-A861-6117E7B7DE90}"/>
                </a:ext>
              </a:extLst>
            </p:cNvPr>
            <p:cNvSpPr/>
            <p:nvPr/>
          </p:nvSpPr>
          <p:spPr bwMode="auto">
            <a:xfrm>
              <a:off x="6019800" y="44196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570DDE4-4B65-4D42-8DFE-C5DC52921F32}"/>
                </a:ext>
              </a:extLst>
            </p:cNvPr>
            <p:cNvSpPr/>
            <p:nvPr/>
          </p:nvSpPr>
          <p:spPr bwMode="auto">
            <a:xfrm>
              <a:off x="5943600" y="552189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15717351-6B93-2240-A01B-628D6830433F}"/>
                </a:ext>
              </a:extLst>
            </p:cNvPr>
            <p:cNvSpPr/>
            <p:nvPr/>
          </p:nvSpPr>
          <p:spPr bwMode="auto">
            <a:xfrm>
              <a:off x="7467600" y="4724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1A300BA-9CC4-5C43-A091-EFDDA19FB576}"/>
                </a:ext>
              </a:extLst>
            </p:cNvPr>
            <p:cNvSpPr/>
            <p:nvPr/>
          </p:nvSpPr>
          <p:spPr bwMode="auto">
            <a:xfrm>
              <a:off x="7130441" y="5798506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718E3F55-496C-F042-A1E1-7FFFC4ECEF13}"/>
                </a:ext>
              </a:extLst>
            </p:cNvPr>
            <p:cNvSpPr/>
            <p:nvPr/>
          </p:nvSpPr>
          <p:spPr bwMode="auto">
            <a:xfrm>
              <a:off x="6609045" y="5105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73290025-93CC-2E43-8296-04C39543DC7F}"/>
                </a:ext>
              </a:extLst>
            </p:cNvPr>
            <p:cNvSpPr/>
            <p:nvPr/>
          </p:nvSpPr>
          <p:spPr bwMode="auto">
            <a:xfrm>
              <a:off x="5384627" y="63246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E1C618BF-B347-DD43-8062-70A38A57FE75}"/>
                </a:ext>
              </a:extLst>
            </p:cNvPr>
            <p:cNvSpPr/>
            <p:nvPr/>
          </p:nvSpPr>
          <p:spPr bwMode="auto">
            <a:xfrm>
              <a:off x="5287809" y="39624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18D51E3-E00B-134C-B209-16F5F700503B}"/>
                </a:ext>
              </a:extLst>
            </p:cNvPr>
            <p:cNvSpPr/>
            <p:nvPr/>
          </p:nvSpPr>
          <p:spPr bwMode="auto">
            <a:xfrm>
              <a:off x="6978041" y="3733800"/>
              <a:ext cx="152400" cy="1524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5B1E6CD2-5716-4448-89EA-781EAB44CEE9}"/>
              </a:ext>
            </a:extLst>
          </p:cNvPr>
          <p:cNvSpPr txBox="1"/>
          <p:nvPr/>
        </p:nvSpPr>
        <p:spPr>
          <a:xfrm>
            <a:off x="1960413" y="323860"/>
            <a:ext cx="62121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Gibbs’ paradox: If gases are different (distinguishable), equivalent to two different gases expanding into vacuum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9AA0251-2DFF-EA4F-860D-95D46FF0D578}"/>
              </a:ext>
            </a:extLst>
          </p:cNvPr>
          <p:cNvCxnSpPr/>
          <p:nvPr/>
        </p:nvCxnSpPr>
        <p:spPr bwMode="auto">
          <a:xfrm>
            <a:off x="4648200" y="3007800"/>
            <a:ext cx="6858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7E3BB6B2-6291-574B-AD31-DB0B8577AB02}"/>
              </a:ext>
            </a:extLst>
          </p:cNvPr>
          <p:cNvCxnSpPr/>
          <p:nvPr/>
        </p:nvCxnSpPr>
        <p:spPr bwMode="auto">
          <a:xfrm>
            <a:off x="4648200" y="5671961"/>
            <a:ext cx="6858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0ABEB450-DE58-F541-9CA6-57EED3C3EA07}"/>
              </a:ext>
            </a:extLst>
          </p:cNvPr>
          <p:cNvSpPr txBox="1"/>
          <p:nvPr/>
        </p:nvSpPr>
        <p:spPr>
          <a:xfrm>
            <a:off x="4808999" y="4170155"/>
            <a:ext cx="364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EC360E9-5E96-3D45-AAE6-856AEBB1D3C0}"/>
                  </a:ext>
                </a:extLst>
              </p:cNvPr>
              <p:cNvSpPr txBox="1"/>
              <p:nvPr/>
            </p:nvSpPr>
            <p:spPr>
              <a:xfrm>
                <a:off x="685800" y="7010400"/>
                <a:ext cx="8700715" cy="4769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(1)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  <m:r>
                          <a:rPr lang="en-GB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GB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GB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m:rPr>
                        <m:nor/>
                      </m:rP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ln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b="0" dirty="0"/>
                  <a:t>), so entropy is not additive!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EC360E9-5E96-3D45-AAE6-856AEBB1D3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7010400"/>
                <a:ext cx="8700715" cy="476990"/>
              </a:xfrm>
              <a:prstGeom prst="rect">
                <a:avLst/>
              </a:prstGeom>
              <a:blipFill>
                <a:blip r:embed="rId2"/>
                <a:stretch>
                  <a:fillRect l="-146" t="-5263" r="-146" b="-26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7688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76300" y="1143000"/>
                <a:ext cx="8305800" cy="5348182"/>
              </a:xfrm>
            </p:spPr>
            <p:txBody>
              <a:bodyPr/>
              <a:lstStyle/>
              <a:p>
                <a:pPr>
                  <a:defRPr/>
                </a:pPr>
                <a:r>
                  <a:rPr lang="en-GB" b="0" dirty="0"/>
                  <a:t>Continuum approximation valid if spacing of energy levels very small compared to thermal energy</a:t>
                </a:r>
              </a:p>
              <a:p>
                <a:pPr>
                  <a:defRPr/>
                </a:pPr>
                <a:r>
                  <a:rPr lang="en-GB" dirty="0"/>
                  <a:t>Density of states = number of accessible microstates per energy (or wavenumber)</a:t>
                </a:r>
                <a:endParaRPr lang="en-US" dirty="0"/>
              </a:p>
              <a:p>
                <a:pPr>
                  <a:defRPr/>
                </a:pPr>
                <a:r>
                  <a:rPr lang="en-US" dirty="0"/>
                  <a:t>Gibbs paradox =&gt; must be careful about distinguishability of particles to properly account for entropy of gases</a:t>
                </a:r>
              </a:p>
              <a:p>
                <a:pPr>
                  <a:defRPr/>
                </a:pPr>
                <a:r>
                  <a:rPr lang="en-US" dirty="0"/>
                  <a:t>For classical ideal gas connected to heat bath,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𝑍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bSup>
                    <m:r>
                      <a:rPr lang="en-GB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!</m:t>
                    </m:r>
                  </m:oMath>
                </a14:m>
                <a:r>
                  <a:rPr lang="en-US" dirty="0"/>
                  <a:t>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/</m:t>
                    </m:r>
                    <m:sSubSup>
                      <m:sSub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𝑡h</m:t>
                        </m:r>
                      </m:sub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endParaRPr lang="en-US" dirty="0"/>
              </a:p>
              <a:p>
                <a:pPr>
                  <a:defRPr/>
                </a:pPr>
                <a:r>
                  <a:rPr lang="en-US" dirty="0"/>
                  <a:t>Classical treatment valid for temperatures above degeneration temperature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6300" y="1143000"/>
                <a:ext cx="8305800" cy="5348182"/>
              </a:xfrm>
              <a:blipFill>
                <a:blip r:embed="rId2"/>
                <a:stretch>
                  <a:fillRect l="-1527" t="-1185" b="-22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100584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SM6: key ideas</a:t>
            </a:r>
          </a:p>
        </p:txBody>
      </p:sp>
    </p:spTree>
    <p:extLst>
      <p:ext uri="{BB962C8B-B14F-4D97-AF65-F5344CB8AC3E}">
        <p14:creationId xmlns:p14="http://schemas.microsoft.com/office/powerpoint/2010/main" val="332883704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ill Sans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99943</TotalTime>
  <Words>249</Words>
  <Application>Microsoft Macintosh PowerPoint</Application>
  <PresentationFormat>Custom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ＭＳ Ｐゴシック</vt:lpstr>
      <vt:lpstr>Arial</vt:lpstr>
      <vt:lpstr>Cambria Math</vt:lpstr>
      <vt:lpstr>Gill Sans</vt:lpstr>
      <vt:lpstr>Blank Presentation</vt:lpstr>
      <vt:lpstr>Recap: classical, monatomic ideal gas immersed in a heat bath</vt:lpstr>
      <vt:lpstr>Recipe for constructing thermodynamics</vt:lpstr>
      <vt:lpstr>PowerPoint Presentation</vt:lpstr>
      <vt:lpstr>PowerPoint Presentation</vt:lpstr>
      <vt:lpstr>SM6: key ideas</vt:lpstr>
    </vt:vector>
  </TitlesOfParts>
  <Company>University of Maryland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Particle tracking the entropy mode of the gyrokinetic Z-pinch</dc:title>
  <dc:creator>Kyle Gustafson</dc:creator>
  <cp:lastModifiedBy>Microsoft Office User</cp:lastModifiedBy>
  <cp:revision>1790</cp:revision>
  <cp:lastPrinted>2012-02-06T21:46:20Z</cp:lastPrinted>
  <dcterms:created xsi:type="dcterms:W3CDTF">2011-09-28T14:35:45Z</dcterms:created>
  <dcterms:modified xsi:type="dcterms:W3CDTF">2020-02-05T09:52:25Z</dcterms:modified>
</cp:coreProperties>
</file>