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813" r:id="rId2"/>
    <p:sldId id="814" r:id="rId3"/>
    <p:sldId id="817" r:id="rId4"/>
    <p:sldId id="818" r:id="rId5"/>
    <p:sldId id="819" r:id="rId6"/>
    <p:sldId id="820" r:id="rId7"/>
  </p:sldIdLst>
  <p:sldSz cx="10058400" cy="77724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00109"/>
    <a:srgbClr val="FF950A"/>
    <a:srgbClr val="FF7800"/>
    <a:srgbClr val="FEFF59"/>
    <a:srgbClr val="732D28"/>
    <a:srgbClr val="73252D"/>
    <a:srgbClr val="731C26"/>
    <a:srgbClr val="7306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89"/>
    <p:restoredTop sz="89214" autoAdjust="0"/>
  </p:normalViewPr>
  <p:slideViewPr>
    <p:cSldViewPr>
      <p:cViewPr varScale="1">
        <p:scale>
          <a:sx n="102" d="100"/>
          <a:sy n="102" d="100"/>
        </p:scale>
        <p:origin x="2752" y="200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36"/>
    </p:cViewPr>
  </p:sorterViewPr>
  <p:notesViewPr>
    <p:cSldViewPr>
      <p:cViewPr>
        <p:scale>
          <a:sx n="164" d="100"/>
          <a:sy n="164" d="100"/>
        </p:scale>
        <p:origin x="-1072" y="48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9675" y="685800"/>
            <a:ext cx="44386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E3957652-8836-3140-B0E8-5DA6A7960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494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9" y="2414493"/>
            <a:ext cx="8549641" cy="166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2" y="4404361"/>
            <a:ext cx="7040882" cy="1986281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99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1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812" y="1"/>
            <a:ext cx="2514601" cy="690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" y="1"/>
            <a:ext cx="7376161" cy="690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3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3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57" y="4994495"/>
            <a:ext cx="8549641" cy="154368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7" y="3294280"/>
            <a:ext cx="8549641" cy="170021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52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4" y="2245362"/>
            <a:ext cx="41910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2" y="2245362"/>
            <a:ext cx="41910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2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11258"/>
            <a:ext cx="9052562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2" y="1739798"/>
            <a:ext cx="4444206" cy="7250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2" y="2464861"/>
            <a:ext cx="4444206" cy="4478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0" y="1739798"/>
            <a:ext cx="4445952" cy="7250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0" y="2464861"/>
            <a:ext cx="4445952" cy="4478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72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8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9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34" y="309460"/>
            <a:ext cx="3309145" cy="13169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9" y="309466"/>
            <a:ext cx="5622925" cy="66335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34" y="1626455"/>
            <a:ext cx="3309145" cy="53165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9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9" y="5440680"/>
            <a:ext cx="6035040" cy="64230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9" y="694481"/>
            <a:ext cx="6035040" cy="46634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9" y="6082985"/>
            <a:ext cx="6035040" cy="912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31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0058400" cy="1985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4063" y="2244725"/>
            <a:ext cx="8550275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4063" y="7081838"/>
            <a:ext cx="20955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6938" y="7081838"/>
            <a:ext cx="3184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8"/>
          <p:cNvSpPr>
            <a:spLocks noChangeArrowheads="1"/>
          </p:cNvSpPr>
          <p:nvPr userDrawn="1"/>
        </p:nvSpPr>
        <p:spPr bwMode="auto">
          <a:xfrm>
            <a:off x="9859963" y="7150100"/>
            <a:ext cx="1841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ill San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ill San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ill San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ill San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ill Sans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ill Sans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ill Sans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ill Sans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2133600"/>
                <a:ext cx="9067800" cy="5257800"/>
              </a:xfrm>
            </p:spPr>
            <p:txBody>
              <a:bodyPr/>
              <a:lstStyle/>
              <a:p>
                <a:pPr>
                  <a:defRPr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obtained via maximizing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dirty="0"/>
                  <a:t> subject to constraints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endParaRPr lang="en-US" dirty="0"/>
              </a:p>
              <a:p>
                <a:pPr>
                  <a:defRPr/>
                </a:pPr>
                <a:r>
                  <a:rPr lang="en-US" dirty="0"/>
                  <a:t>Maximization done via Lagrange multipliers: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{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}</m:t>
                            </m:r>
                          </m:sub>
                        </m:sSub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{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}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>
                  <a:defRPr/>
                </a:pPr>
                <a:r>
                  <a:rPr lang="en-US" dirty="0"/>
                  <a:t>Thermal equilibrium: equal temperatures</a:t>
                </a:r>
              </a:p>
              <a:p>
                <a:pPr>
                  <a:defRPr/>
                </a:pPr>
                <a:r>
                  <a:rPr lang="en-US" dirty="0"/>
                  <a:t>Mechanical equilibrium: equal pressures</a:t>
                </a:r>
              </a:p>
              <a:p>
                <a:pPr>
                  <a:defRPr/>
                </a:pPr>
                <a:r>
                  <a:rPr lang="en-US" dirty="0"/>
                  <a:t>Dynamical equilibrium: translation + rigid body rotation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2133600"/>
                <a:ext cx="9067800" cy="5257800"/>
              </a:xfrm>
              <a:blipFill>
                <a:blip r:embed="rId2"/>
                <a:stretch>
                  <a:fillRect l="-1681" t="-1691" r="-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0058400" cy="990600"/>
          </a:xfrm>
        </p:spPr>
        <p:txBody>
          <a:bodyPr/>
          <a:lstStyle/>
          <a:p>
            <a:pPr>
              <a:defRPr/>
            </a:pPr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3365273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6300" y="2133600"/>
                <a:ext cx="8305800" cy="5348182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GB" b="0" dirty="0"/>
                  <a:t>Equilibrium requires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𝑑𝑆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b="0" dirty="0"/>
              </a:p>
              <a:p>
                <a:pPr>
                  <a:defRPr/>
                </a:pPr>
                <a:r>
                  <a:rPr lang="en-US" dirty="0"/>
                  <a:t>Stability requires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be a maximum</a:t>
                </a:r>
              </a:p>
              <a:p>
                <a:pPr>
                  <a:defRPr/>
                </a:pPr>
                <a:r>
                  <a:rPr lang="en-US" dirty="0"/>
                  <a:t>Necessary condition for stability is, e.g.,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endParaRPr lang="en-US" dirty="0"/>
              </a:p>
              <a:p>
                <a:pPr>
                  <a:defRPr/>
                </a:pPr>
                <a:r>
                  <a:rPr lang="en-US" dirty="0"/>
                  <a:t>Thermal stability =&gt; heat capacity positive</a:t>
                </a:r>
              </a:p>
              <a:p>
                <a:pPr>
                  <a:defRPr/>
                </a:pPr>
                <a:r>
                  <a:rPr lang="en-US" dirty="0"/>
                  <a:t>Dynamical stability =&gt; temperature positive</a:t>
                </a:r>
              </a:p>
              <a:p>
                <a:pPr>
                  <a:defRPr/>
                </a:pPr>
                <a:r>
                  <a:rPr lang="en-US" dirty="0"/>
                  <a:t>Mechanical stability =&gt; pressure positive</a:t>
                </a:r>
              </a:p>
              <a:p>
                <a:pPr>
                  <a:defRPr/>
                </a:pPr>
                <a:r>
                  <a:rPr lang="en-US" dirty="0"/>
                  <a:t>Example: classical, monatomic, ideal gas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6300" y="2133600"/>
                <a:ext cx="8305800" cy="5348182"/>
              </a:xfrm>
              <a:blipFill>
                <a:blip r:embed="rId2"/>
                <a:stretch>
                  <a:fillRect l="-1527" t="-1663" r="-1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0058400" cy="990600"/>
          </a:xfrm>
        </p:spPr>
        <p:txBody>
          <a:bodyPr/>
          <a:lstStyle/>
          <a:p>
            <a:pPr>
              <a:defRPr/>
            </a:pPr>
            <a:r>
              <a:rPr lang="en-US" dirty="0"/>
              <a:t>SM5: key ideas</a:t>
            </a:r>
          </a:p>
        </p:txBody>
      </p:sp>
    </p:spTree>
    <p:extLst>
      <p:ext uri="{BB962C8B-B14F-4D97-AF65-F5344CB8AC3E}">
        <p14:creationId xmlns:p14="http://schemas.microsoft.com/office/powerpoint/2010/main" val="1943227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10058400" cy="990600"/>
          </a:xfrm>
        </p:spPr>
        <p:txBody>
          <a:bodyPr/>
          <a:lstStyle/>
          <a:p>
            <a:pPr>
              <a:defRPr/>
            </a:pPr>
            <a:r>
              <a:rPr lang="en-US" dirty="0"/>
              <a:t>No negative temperature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523EA7-BA04-464B-8074-59263D056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94" y="2209800"/>
            <a:ext cx="956982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71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6300" y="2133600"/>
                <a:ext cx="8305800" cy="5348182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GB" b="0" dirty="0"/>
                  <a:t>Equilibrium requires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𝑑𝑆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b="0" dirty="0"/>
              </a:p>
              <a:p>
                <a:pPr>
                  <a:defRPr/>
                </a:pPr>
                <a:r>
                  <a:rPr lang="en-US" dirty="0"/>
                  <a:t>Stability requires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be a maximum</a:t>
                </a:r>
              </a:p>
              <a:p>
                <a:pPr>
                  <a:defRPr/>
                </a:pPr>
                <a:r>
                  <a:rPr lang="en-US" dirty="0"/>
                  <a:t>Necessary condition for stability is, e.g.,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endParaRPr lang="en-US" dirty="0"/>
              </a:p>
              <a:p>
                <a:pPr>
                  <a:defRPr/>
                </a:pPr>
                <a:r>
                  <a:rPr lang="en-US" dirty="0"/>
                  <a:t>Thermal stability =&gt; heat capacity positive</a:t>
                </a:r>
              </a:p>
              <a:p>
                <a:pPr>
                  <a:defRPr/>
                </a:pPr>
                <a:r>
                  <a:rPr lang="en-US" dirty="0"/>
                  <a:t>Dynamical stability =&gt; temperature positive</a:t>
                </a:r>
              </a:p>
              <a:p>
                <a:pPr>
                  <a:defRPr/>
                </a:pPr>
                <a:r>
                  <a:rPr lang="en-US" dirty="0"/>
                  <a:t>Mechanical stability =&gt; pressure positive</a:t>
                </a:r>
              </a:p>
              <a:p>
                <a:pPr>
                  <a:defRPr/>
                </a:pPr>
                <a:r>
                  <a:rPr lang="en-US" dirty="0"/>
                  <a:t>Example: classical, monatomic, ideal gas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6300" y="2133600"/>
                <a:ext cx="8305800" cy="5348182"/>
              </a:xfrm>
              <a:blipFill>
                <a:blip r:embed="rId2"/>
                <a:stretch>
                  <a:fillRect l="-1527" t="-1663" r="-1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0058400" cy="990600"/>
          </a:xfrm>
        </p:spPr>
        <p:txBody>
          <a:bodyPr/>
          <a:lstStyle/>
          <a:p>
            <a:pPr>
              <a:defRPr/>
            </a:pPr>
            <a:r>
              <a:rPr lang="en-US" dirty="0"/>
              <a:t>SM5: key ideas</a:t>
            </a:r>
          </a:p>
        </p:txBody>
      </p:sp>
    </p:spTree>
    <p:extLst>
      <p:ext uri="{BB962C8B-B14F-4D97-AF65-F5344CB8AC3E}">
        <p14:creationId xmlns:p14="http://schemas.microsoft.com/office/powerpoint/2010/main" val="1459161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10058400" cy="990600"/>
          </a:xfrm>
        </p:spPr>
        <p:txBody>
          <a:bodyPr/>
          <a:lstStyle/>
          <a:p>
            <a:pPr>
              <a:defRPr/>
            </a:pPr>
            <a:r>
              <a:rPr lang="en-US" dirty="0"/>
              <a:t>No negative pressure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C0805-8F01-D941-9C55-07CB28EF0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0500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25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6300" y="2133600"/>
                <a:ext cx="8305800" cy="5348182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GB" b="0" dirty="0"/>
                  <a:t>Equilibrium requires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𝑑𝑆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b="0" dirty="0"/>
              </a:p>
              <a:p>
                <a:pPr>
                  <a:defRPr/>
                </a:pPr>
                <a:r>
                  <a:rPr lang="en-US" dirty="0"/>
                  <a:t>Stability requires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be a maximum</a:t>
                </a:r>
              </a:p>
              <a:p>
                <a:pPr>
                  <a:defRPr/>
                </a:pPr>
                <a:r>
                  <a:rPr lang="en-US" dirty="0"/>
                  <a:t>Necessary condition for stability is, e.g.,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endParaRPr lang="en-US" dirty="0"/>
              </a:p>
              <a:p>
                <a:pPr>
                  <a:defRPr/>
                </a:pPr>
                <a:r>
                  <a:rPr lang="en-US" dirty="0"/>
                  <a:t>Thermal stability =&gt; heat capacity positive</a:t>
                </a:r>
              </a:p>
              <a:p>
                <a:pPr>
                  <a:defRPr/>
                </a:pPr>
                <a:r>
                  <a:rPr lang="en-US" dirty="0"/>
                  <a:t>Dynamical stability =&gt; temperature positive</a:t>
                </a:r>
              </a:p>
              <a:p>
                <a:pPr>
                  <a:defRPr/>
                </a:pPr>
                <a:r>
                  <a:rPr lang="en-US" dirty="0"/>
                  <a:t>Mechanical stability =&gt; pressure positive</a:t>
                </a:r>
              </a:p>
              <a:p>
                <a:pPr>
                  <a:defRPr/>
                </a:pPr>
                <a:r>
                  <a:rPr lang="en-US" dirty="0"/>
                  <a:t>Example: classical, monatomic, ideal gas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6300" y="2133600"/>
                <a:ext cx="8305800" cy="5348182"/>
              </a:xfrm>
              <a:blipFill>
                <a:blip r:embed="rId2"/>
                <a:stretch>
                  <a:fillRect l="-1527" t="-1663" r="-1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0058400" cy="990600"/>
          </a:xfrm>
        </p:spPr>
        <p:txBody>
          <a:bodyPr/>
          <a:lstStyle/>
          <a:p>
            <a:pPr>
              <a:defRPr/>
            </a:pPr>
            <a:r>
              <a:rPr lang="en-US" dirty="0"/>
              <a:t>SM5: key ideas</a:t>
            </a:r>
          </a:p>
        </p:txBody>
      </p:sp>
    </p:spTree>
    <p:extLst>
      <p:ext uri="{BB962C8B-B14F-4D97-AF65-F5344CB8AC3E}">
        <p14:creationId xmlns:p14="http://schemas.microsoft.com/office/powerpoint/2010/main" val="263110296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ill Sans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99783</TotalTime>
  <Words>212</Words>
  <Application>Microsoft Macintosh PowerPoint</Application>
  <PresentationFormat>Custom</PresentationFormat>
  <Paragraphs>32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ＭＳ Ｐゴシック</vt:lpstr>
      <vt:lpstr>Arial</vt:lpstr>
      <vt:lpstr>Cambria Math</vt:lpstr>
      <vt:lpstr>Gill Sans</vt:lpstr>
      <vt:lpstr>Blank Presentation</vt:lpstr>
      <vt:lpstr>Recap</vt:lpstr>
      <vt:lpstr>SM5: key ideas</vt:lpstr>
      <vt:lpstr>No negative temperature</vt:lpstr>
      <vt:lpstr>SM5: key ideas</vt:lpstr>
      <vt:lpstr>No negative pressure</vt:lpstr>
      <vt:lpstr>SM5: key ideas</vt:lpstr>
    </vt:vector>
  </TitlesOfParts>
  <Company>University of Maryland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 tracking the entropy mode of the gyrokinetic Z-pinch</dc:title>
  <dc:creator>Kyle Gustafson</dc:creator>
  <cp:lastModifiedBy>Microsoft Office User</cp:lastModifiedBy>
  <cp:revision>1784</cp:revision>
  <cp:lastPrinted>2012-02-06T21:46:20Z</cp:lastPrinted>
  <dcterms:created xsi:type="dcterms:W3CDTF">2011-09-28T14:35:45Z</dcterms:created>
  <dcterms:modified xsi:type="dcterms:W3CDTF">2020-02-05T09:41:19Z</dcterms:modified>
</cp:coreProperties>
</file>