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813" r:id="rId2"/>
    <p:sldId id="815" r:id="rId3"/>
    <p:sldId id="816" r:id="rId4"/>
    <p:sldId id="818" r:id="rId5"/>
    <p:sldId id="820" r:id="rId6"/>
    <p:sldId id="819" r:id="rId7"/>
    <p:sldId id="817" r:id="rId8"/>
  </p:sldIdLst>
  <p:sldSz cx="10058400" cy="7772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00109"/>
    <a:srgbClr val="FF950A"/>
    <a:srgbClr val="FF7800"/>
    <a:srgbClr val="FEFF59"/>
    <a:srgbClr val="732D28"/>
    <a:srgbClr val="73252D"/>
    <a:srgbClr val="731C26"/>
    <a:srgbClr val="730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93"/>
    <p:restoredTop sz="89214" autoAdjust="0"/>
  </p:normalViewPr>
  <p:slideViewPr>
    <p:cSldViewPr>
      <p:cViewPr>
        <p:scale>
          <a:sx n="93" d="100"/>
          <a:sy n="93" d="100"/>
        </p:scale>
        <p:origin x="1856" y="44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6"/>
    </p:cViewPr>
  </p:sorterViewPr>
  <p:notesViewPr>
    <p:cSldViewPr>
      <p:cViewPr>
        <p:scale>
          <a:sx n="164" d="100"/>
          <a:sy n="164" d="100"/>
        </p:scale>
        <p:origin x="-1072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3957652-8836-3140-B0E8-5DA6A7960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49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9" y="2414493"/>
            <a:ext cx="8549641" cy="1666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2" y="4404361"/>
            <a:ext cx="7040882" cy="198628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9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12" y="1"/>
            <a:ext cx="2514601" cy="690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" y="1"/>
            <a:ext cx="7376161" cy="690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3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3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57" y="4994495"/>
            <a:ext cx="8549641" cy="15436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57" y="3294280"/>
            <a:ext cx="8549641" cy="17002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5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4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2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2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11258"/>
            <a:ext cx="9052562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739798"/>
            <a:ext cx="4444206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464861"/>
            <a:ext cx="4444206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8"/>
            <a:ext cx="4445952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61"/>
            <a:ext cx="4445952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7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9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34" y="309460"/>
            <a:ext cx="3309145" cy="1316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9" y="309466"/>
            <a:ext cx="5622925" cy="66335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34" y="1626455"/>
            <a:ext cx="3309145" cy="53165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9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9" y="5440680"/>
            <a:ext cx="6035040" cy="642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9" y="694481"/>
            <a:ext cx="6035040" cy="4663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9" y="6082985"/>
            <a:ext cx="6035040" cy="912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3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058400" cy="19859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4725"/>
            <a:ext cx="855027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8"/>
          <p:cNvSpPr>
            <a:spLocks noChangeArrowheads="1"/>
          </p:cNvSpPr>
          <p:nvPr userDrawn="1"/>
        </p:nvSpPr>
        <p:spPr bwMode="auto">
          <a:xfrm>
            <a:off x="9859963" y="7150100"/>
            <a:ext cx="1841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738418"/>
                <a:ext cx="9067800" cy="5652982"/>
              </a:xfrm>
            </p:spPr>
            <p:txBody>
              <a:bodyPr/>
              <a:lstStyle/>
              <a:p>
                <a:pPr>
                  <a:defRPr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obtained via maximizing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en-US" dirty="0"/>
                  <a:t> subject to constraints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</m:oMath>
                </a14:m>
                <a:endParaRPr lang="en-US" dirty="0"/>
              </a:p>
              <a:p>
                <a:pPr>
                  <a:defRPr/>
                </a:pPr>
                <a:r>
                  <a:rPr lang="en-US" dirty="0"/>
                  <a:t>Maximization done via Lagrange multipliers: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}</m:t>
                        </m:r>
                      </m:sub>
                    </m:sSub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=1/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:pPr>
                  <a:defRPr/>
                </a:pPr>
                <a:r>
                  <a:rPr lang="en-US" dirty="0"/>
                  <a:t>Thermal equilibrium for composite systems =&gt; entropy additive, equal ‘temperatures’ (or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)</a:t>
                </a:r>
              </a:p>
              <a:p>
                <a:pPr>
                  <a:defRPr/>
                </a:pPr>
                <a:r>
                  <a:rPr lang="en-US" dirty="0"/>
                  <a:t>Started considering more complicated composite system…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738418"/>
                <a:ext cx="9067800" cy="5652982"/>
              </a:xfrm>
              <a:blipFill>
                <a:blip r:embed="rId2"/>
                <a:stretch>
                  <a:fillRect l="-1681" t="-1345" r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Recap</a:t>
            </a:r>
          </a:p>
        </p:txBody>
      </p:sp>
    </p:spTree>
    <p:extLst>
      <p:ext uri="{BB962C8B-B14F-4D97-AF65-F5344CB8AC3E}">
        <p14:creationId xmlns:p14="http://schemas.microsoft.com/office/powerpoint/2010/main" val="336527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8D5F198B-BD30-6D4E-BE88-D2145CB03B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6800" y="4572000"/>
                <a:ext cx="8305800" cy="2757382"/>
              </a:xfrm>
            </p:spPr>
            <p:txBody>
              <a:bodyPr/>
              <a:lstStyle/>
              <a:p>
                <a:pPr marL="0" indent="0">
                  <a:buNone/>
                  <a:defRPr/>
                </a:pPr>
                <a:r>
                  <a:rPr lang="en-US" dirty="0"/>
                  <a:t>Conserved quantities: </a:t>
                </a:r>
              </a:p>
              <a:p>
                <a:pPr>
                  <a:defRPr/>
                </a:pPr>
                <a:r>
                  <a:rPr lang="en-US" dirty="0"/>
                  <a:t>total energy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GB" b="0" dirty="0">
                  <a:ea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US" dirty="0"/>
                  <a:t>total momentum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GB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GB" b="0" dirty="0"/>
              </a:p>
              <a:p>
                <a:pPr>
                  <a:defRPr/>
                </a:pPr>
                <a:r>
                  <a:rPr lang="en-US" dirty="0"/>
                  <a:t>total angular momentum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𝑳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GB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GB" b="1" dirty="0"/>
              </a:p>
              <a:p>
                <a:pPr>
                  <a:defRPr/>
                </a:pPr>
                <a:r>
                  <a:rPr lang="en-US" dirty="0"/>
                  <a:t>total volume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8D5F198B-BD30-6D4E-BE88-D2145CB03B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4572000"/>
                <a:ext cx="8305800" cy="2757382"/>
              </a:xfrm>
              <a:blipFill>
                <a:blip r:embed="rId2"/>
                <a:stretch>
                  <a:fillRect l="-1835" t="-6912" b="-50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938231C0-2DD7-6E4F-ACF3-9F97BB110C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486448"/>
            <a:ext cx="5562600" cy="393315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287FD2E-2C01-144C-A95C-E27B595639EC}"/>
                  </a:ext>
                </a:extLst>
              </p:cNvPr>
              <p:cNvSpPr txBox="1"/>
              <p:nvPr/>
            </p:nvSpPr>
            <p:spPr>
              <a:xfrm>
                <a:off x="5195387" y="197023"/>
                <a:ext cx="2106026" cy="468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b="0" dirty="0"/>
                  <a:t> subsystem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287FD2E-2C01-144C-A95C-E27B595639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387" y="197023"/>
                <a:ext cx="2106026" cy="468205"/>
              </a:xfrm>
              <a:prstGeom prst="rect">
                <a:avLst/>
              </a:prstGeom>
              <a:blipFill>
                <a:blip r:embed="rId4"/>
                <a:stretch>
                  <a:fillRect t="-8108" r="-2994" b="-27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E9174B8-C701-D447-ACEE-17A9A9B5EC87}"/>
              </a:ext>
            </a:extLst>
          </p:cNvPr>
          <p:cNvCxnSpPr>
            <a:cxnSpLocks/>
          </p:cNvCxnSpPr>
          <p:nvPr/>
        </p:nvCxnSpPr>
        <p:spPr bwMode="auto">
          <a:xfrm flipH="1">
            <a:off x="5029200" y="665228"/>
            <a:ext cx="838200" cy="1239772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7013816-FEAE-2945-A42B-CE4CEA5164FB}"/>
              </a:ext>
            </a:extLst>
          </p:cNvPr>
          <p:cNvSpPr/>
          <p:nvPr/>
        </p:nvSpPr>
        <p:spPr bwMode="auto">
          <a:xfrm>
            <a:off x="2209800" y="609600"/>
            <a:ext cx="5486400" cy="3657600"/>
          </a:xfrm>
          <a:prstGeom prst="rect">
            <a:avLst/>
          </a:prstGeom>
          <a:solidFill>
            <a:schemeClr val="tx1">
              <a:alpha val="10000"/>
            </a:schemeClr>
          </a:solidFill>
          <a:ln w="22225" cap="flat" cmpd="sng" algn="ctr">
            <a:solidFill>
              <a:schemeClr val="tx1"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D531B9-4239-2445-B151-F1D959A2C839}"/>
              </a:ext>
            </a:extLst>
          </p:cNvPr>
          <p:cNvSpPr txBox="1"/>
          <p:nvPr/>
        </p:nvSpPr>
        <p:spPr>
          <a:xfrm>
            <a:off x="2057400" y="38100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/>
              <a:t>insulated barrier</a:t>
            </a:r>
          </a:p>
        </p:txBody>
      </p:sp>
    </p:spTree>
    <p:extLst>
      <p:ext uri="{BB962C8B-B14F-4D97-AF65-F5344CB8AC3E}">
        <p14:creationId xmlns:p14="http://schemas.microsoft.com/office/powerpoint/2010/main" val="312191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2057400"/>
            <a:ext cx="10058400" cy="3352800"/>
          </a:xfrm>
        </p:spPr>
        <p:txBody>
          <a:bodyPr/>
          <a:lstStyle/>
          <a:p>
            <a:pPr>
              <a:defRPr/>
            </a:pPr>
            <a:r>
              <a:rPr lang="en-US" dirty="0"/>
              <a:t>What do you expect to happen in mechanical equilibrium?</a:t>
            </a:r>
          </a:p>
        </p:txBody>
      </p:sp>
    </p:spTree>
    <p:extLst>
      <p:ext uri="{BB962C8B-B14F-4D97-AF65-F5344CB8AC3E}">
        <p14:creationId xmlns:p14="http://schemas.microsoft.com/office/powerpoint/2010/main" val="2905189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2071F7-6F52-944F-9271-74EC8F007648}"/>
              </a:ext>
            </a:extLst>
          </p:cNvPr>
          <p:cNvSpPr/>
          <p:nvPr/>
        </p:nvSpPr>
        <p:spPr bwMode="auto">
          <a:xfrm>
            <a:off x="1447800" y="3505200"/>
            <a:ext cx="3429000" cy="3276600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B6C322-93A4-2F4A-83FC-1B6FE4E8A6A1}"/>
              </a:ext>
            </a:extLst>
          </p:cNvPr>
          <p:cNvSpPr/>
          <p:nvPr/>
        </p:nvSpPr>
        <p:spPr bwMode="auto">
          <a:xfrm>
            <a:off x="4894545" y="3507287"/>
            <a:ext cx="3429000" cy="3269294"/>
          </a:xfrm>
          <a:prstGeom prst="rect">
            <a:avLst/>
          </a:prstGeom>
          <a:solidFill>
            <a:srgbClr val="7030A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6E5F7D0-8EF8-5B41-A461-6EE669C5C314}"/>
              </a:ext>
            </a:extLst>
          </p:cNvPr>
          <p:cNvCxnSpPr>
            <a:cxnSpLocks/>
          </p:cNvCxnSpPr>
          <p:nvPr/>
        </p:nvCxnSpPr>
        <p:spPr bwMode="auto">
          <a:xfrm flipH="1">
            <a:off x="4897677" y="3492674"/>
            <a:ext cx="4177" cy="330895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E2731F3-3338-B643-BCB4-36C72F723779}"/>
                  </a:ext>
                </a:extLst>
              </p:cNvPr>
              <p:cNvSpPr txBox="1"/>
              <p:nvPr/>
            </p:nvSpPr>
            <p:spPr>
              <a:xfrm>
                <a:off x="2709118" y="4818421"/>
                <a:ext cx="901144" cy="560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𝒊𝒏𝒊𝒕</m:t>
                          </m:r>
                        </m:sub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E2731F3-3338-B643-BCB4-36C72F723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9118" y="4818421"/>
                <a:ext cx="901144" cy="560987"/>
              </a:xfrm>
              <a:prstGeom prst="rect">
                <a:avLst/>
              </a:prstGeom>
              <a:blipFill>
                <a:blip r:embed="rId2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D74FA8E-5868-564B-BAC5-B4570DE05EE6}"/>
                  </a:ext>
                </a:extLst>
              </p:cNvPr>
              <p:cNvSpPr txBox="1"/>
              <p:nvPr/>
            </p:nvSpPr>
            <p:spPr>
              <a:xfrm>
                <a:off x="6193807" y="4818420"/>
                <a:ext cx="901144" cy="560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𝒊𝒏𝒊𝒕</m:t>
                          </m:r>
                        </m:sub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D74FA8E-5868-564B-BAC5-B4570DE05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807" y="4818420"/>
                <a:ext cx="901144" cy="560987"/>
              </a:xfrm>
              <a:prstGeom prst="rect">
                <a:avLst/>
              </a:prstGeom>
              <a:blipFill>
                <a:blip r:embed="rId3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>
            <a:extLst>
              <a:ext uri="{FF2B5EF4-FFF2-40B4-BE49-F238E27FC236}">
                <a16:creationId xmlns:a16="http://schemas.microsoft.com/office/drawing/2014/main" id="{1ADF274C-41A3-634F-A67F-61554B14F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10058400" cy="3048000"/>
          </a:xfrm>
        </p:spPr>
        <p:txBody>
          <a:bodyPr/>
          <a:lstStyle/>
          <a:p>
            <a:pPr>
              <a:defRPr/>
            </a:pPr>
            <a:r>
              <a:rPr lang="en-US" dirty="0"/>
              <a:t>What do you expect to happen in mechanical equilibrium?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2B182A-E476-D946-ABB1-9DE77ABABA81}"/>
                  </a:ext>
                </a:extLst>
              </p:cNvPr>
              <p:cNvSpPr txBox="1"/>
              <p:nvPr/>
            </p:nvSpPr>
            <p:spPr>
              <a:xfrm>
                <a:off x="3982083" y="2754756"/>
                <a:ext cx="1824923" cy="560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𝒊𝒏𝒊𝒕</m:t>
                        </m:r>
                      </m:sub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𝒊𝒏𝒊𝒕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2B182A-E476-D946-ABB1-9DE77ABABA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083" y="2754756"/>
                <a:ext cx="1824923" cy="560987"/>
              </a:xfrm>
              <a:prstGeom prst="rect">
                <a:avLst/>
              </a:prstGeom>
              <a:blipFill>
                <a:blip r:embed="rId4"/>
                <a:stretch>
                  <a:fillRect l="-694"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340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10058400" cy="3048000"/>
          </a:xfrm>
        </p:spPr>
        <p:txBody>
          <a:bodyPr/>
          <a:lstStyle/>
          <a:p>
            <a:pPr>
              <a:defRPr/>
            </a:pPr>
            <a:r>
              <a:rPr lang="en-US" dirty="0"/>
              <a:t>What do you expect to happen in mechanical equilibrium?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2071F7-6F52-944F-9271-74EC8F007648}"/>
              </a:ext>
            </a:extLst>
          </p:cNvPr>
          <p:cNvSpPr/>
          <p:nvPr/>
        </p:nvSpPr>
        <p:spPr bwMode="auto">
          <a:xfrm>
            <a:off x="1447799" y="3505200"/>
            <a:ext cx="4564693" cy="3276600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B6C322-93A4-2F4A-83FC-1B6FE4E8A6A1}"/>
              </a:ext>
            </a:extLst>
          </p:cNvPr>
          <p:cNvSpPr/>
          <p:nvPr/>
        </p:nvSpPr>
        <p:spPr bwMode="auto">
          <a:xfrm>
            <a:off x="6012493" y="3507287"/>
            <a:ext cx="2311052" cy="3269294"/>
          </a:xfrm>
          <a:prstGeom prst="rect">
            <a:avLst/>
          </a:prstGeom>
          <a:solidFill>
            <a:srgbClr val="7030A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6E5F7D0-8EF8-5B41-A461-6EE669C5C314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5623" y="3492674"/>
            <a:ext cx="4177" cy="3308959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E2731F3-3338-B643-BCB4-36C72F723779}"/>
                  </a:ext>
                </a:extLst>
              </p:cNvPr>
              <p:cNvSpPr txBox="1"/>
              <p:nvPr/>
            </p:nvSpPr>
            <p:spPr>
              <a:xfrm>
                <a:off x="3048000" y="4818421"/>
                <a:ext cx="1426353" cy="610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E2731F3-3338-B643-BCB4-36C72F723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818421"/>
                <a:ext cx="1426353" cy="610745"/>
              </a:xfrm>
              <a:prstGeom prst="rect">
                <a:avLst/>
              </a:prstGeom>
              <a:blipFill>
                <a:blip r:embed="rId2"/>
                <a:stretch>
                  <a:fillRect b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D74FA8E-5868-564B-BAC5-B4570DE05EE6}"/>
                  </a:ext>
                </a:extLst>
              </p:cNvPr>
              <p:cNvSpPr txBox="1"/>
              <p:nvPr/>
            </p:nvSpPr>
            <p:spPr>
              <a:xfrm>
                <a:off x="6193807" y="4818420"/>
                <a:ext cx="1426353" cy="6107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D74FA8E-5868-564B-BAC5-B4570DE05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3807" y="4818420"/>
                <a:ext cx="1426353" cy="610745"/>
              </a:xfrm>
              <a:prstGeom prst="rect">
                <a:avLst/>
              </a:prstGeom>
              <a:blipFill>
                <a:blip r:embed="rId3"/>
                <a:stretch>
                  <a:fillRect b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5EA296F-EF85-F344-BACD-079EB496ED9F}"/>
                  </a:ext>
                </a:extLst>
              </p:cNvPr>
              <p:cNvSpPr txBox="1"/>
              <p:nvPr/>
            </p:nvSpPr>
            <p:spPr>
              <a:xfrm>
                <a:off x="3788971" y="2743200"/>
                <a:ext cx="2154629" cy="560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𝒊𝒏𝒊𝒕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dirty="0"/>
                  <a:t> &gt;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𝒊𝒏𝒊𝒕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5EA296F-EF85-F344-BACD-079EB496ED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8971" y="2743200"/>
                <a:ext cx="2154629" cy="560987"/>
              </a:xfrm>
              <a:prstGeom prst="rect">
                <a:avLst/>
              </a:prstGeom>
              <a:blipFill>
                <a:blip r:embed="rId4"/>
                <a:stretch>
                  <a:fillRect l="-4094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14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8231C0-2DD7-6E4F-ACF3-9F97BB110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152400"/>
            <a:ext cx="5562600" cy="393315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35A8B51-46C4-4540-AA80-6E35F4935853}"/>
              </a:ext>
            </a:extLst>
          </p:cNvPr>
          <p:cNvSpPr txBox="1"/>
          <p:nvPr/>
        </p:nvSpPr>
        <p:spPr>
          <a:xfrm>
            <a:off x="457200" y="288099"/>
            <a:ext cx="273504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0" dirty="0">
                <a:latin typeface="+mj-lt"/>
              </a:rPr>
              <a:t>Dynamical</a:t>
            </a:r>
          </a:p>
          <a:p>
            <a:pPr algn="ctr"/>
            <a:r>
              <a:rPr lang="en-US" sz="4400" b="0" dirty="0">
                <a:latin typeface="+mj-lt"/>
              </a:rPr>
              <a:t>equilibrium</a:t>
            </a:r>
          </a:p>
        </p:txBody>
      </p:sp>
    </p:spTree>
    <p:extLst>
      <p:ext uri="{BB962C8B-B14F-4D97-AF65-F5344CB8AC3E}">
        <p14:creationId xmlns:p14="http://schemas.microsoft.com/office/powerpoint/2010/main" val="267821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7677E-6 -3.0719E-6 L -0.4053 0.462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34" y="2314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2133600"/>
            <a:ext cx="8305800" cy="5348182"/>
          </a:xfrm>
        </p:spPr>
        <p:txBody>
          <a:bodyPr/>
          <a:lstStyle/>
          <a:p>
            <a:pPr>
              <a:defRPr/>
            </a:pPr>
            <a:r>
              <a:rPr lang="en-US" dirty="0"/>
              <a:t>Beyond the canonical ensemble: extension to mechanical/dynamical equilibria</a:t>
            </a:r>
          </a:p>
          <a:p>
            <a:pPr>
              <a:defRPr/>
            </a:pPr>
            <a:r>
              <a:rPr lang="en-US" dirty="0"/>
              <a:t>Entropy = function of variables appearing in constraints</a:t>
            </a:r>
          </a:p>
          <a:p>
            <a:pPr>
              <a:defRPr/>
            </a:pPr>
            <a:r>
              <a:rPr lang="en-US" dirty="0"/>
              <a:t>Thermal equilibrium: equal temperatures</a:t>
            </a:r>
          </a:p>
          <a:p>
            <a:pPr>
              <a:defRPr/>
            </a:pPr>
            <a:r>
              <a:rPr lang="en-US" dirty="0"/>
              <a:t>Mechanical equilibrium: equal pressures</a:t>
            </a:r>
          </a:p>
          <a:p>
            <a:pPr>
              <a:defRPr/>
            </a:pPr>
            <a:r>
              <a:rPr lang="en-US" dirty="0"/>
              <a:t>Dynamical equilibrium: translation + rigid body rotation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SM4: key ideas</a:t>
            </a:r>
          </a:p>
        </p:txBody>
      </p:sp>
    </p:spTree>
    <p:extLst>
      <p:ext uri="{BB962C8B-B14F-4D97-AF65-F5344CB8AC3E}">
        <p14:creationId xmlns:p14="http://schemas.microsoft.com/office/powerpoint/2010/main" val="36828146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ill Sans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99779</TotalTime>
  <Words>175</Words>
  <Application>Microsoft Macintosh PowerPoint</Application>
  <PresentationFormat>Custom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Cambria Math</vt:lpstr>
      <vt:lpstr>Gill Sans</vt:lpstr>
      <vt:lpstr>Blank Presentation</vt:lpstr>
      <vt:lpstr>Recap</vt:lpstr>
      <vt:lpstr>PowerPoint Presentation</vt:lpstr>
      <vt:lpstr>What do you expect to happen in mechanical equilibrium?</vt:lpstr>
      <vt:lpstr>What do you expect to happen in mechanical equilibrium?</vt:lpstr>
      <vt:lpstr>What do you expect to happen in mechanical equilibrium?</vt:lpstr>
      <vt:lpstr>PowerPoint Presentation</vt:lpstr>
      <vt:lpstr>SM4: key ideas</vt:lpstr>
    </vt:vector>
  </TitlesOfParts>
  <Company>University of Maryland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tracking the entropy mode of the gyrokinetic Z-pinch</dc:title>
  <dc:creator>Kyle Gustafson</dc:creator>
  <cp:lastModifiedBy>Microsoft Office User</cp:lastModifiedBy>
  <cp:revision>1778</cp:revision>
  <cp:lastPrinted>2012-02-06T21:46:20Z</cp:lastPrinted>
  <dcterms:created xsi:type="dcterms:W3CDTF">2011-09-28T14:35:45Z</dcterms:created>
  <dcterms:modified xsi:type="dcterms:W3CDTF">2020-01-29T11:28:51Z</dcterms:modified>
</cp:coreProperties>
</file>