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7"/>
  </p:notesMasterIdLst>
  <p:sldIdLst>
    <p:sldId id="815" r:id="rId2"/>
    <p:sldId id="814" r:id="rId3"/>
    <p:sldId id="817" r:id="rId4"/>
    <p:sldId id="819" r:id="rId5"/>
    <p:sldId id="818" r:id="rId6"/>
  </p:sldIdLst>
  <p:sldSz cx="10058400" cy="77724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448">
          <p15:clr>
            <a:srgbClr val="A4A3A4"/>
          </p15:clr>
        </p15:guide>
        <p15:guide id="2" pos="316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900109"/>
    <a:srgbClr val="FF950A"/>
    <a:srgbClr val="FF7800"/>
    <a:srgbClr val="FEFF59"/>
    <a:srgbClr val="732D28"/>
    <a:srgbClr val="73252D"/>
    <a:srgbClr val="731C26"/>
    <a:srgbClr val="73061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6489"/>
    <p:restoredTop sz="89214" autoAdjust="0"/>
  </p:normalViewPr>
  <p:slideViewPr>
    <p:cSldViewPr>
      <p:cViewPr varScale="1">
        <p:scale>
          <a:sx n="102" d="100"/>
          <a:sy n="102" d="100"/>
        </p:scale>
        <p:origin x="2752" y="200"/>
      </p:cViewPr>
      <p:guideLst>
        <p:guide orient="horz" pos="2448"/>
        <p:guide pos="31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536"/>
    </p:cViewPr>
  </p:sorterViewPr>
  <p:notesViewPr>
    <p:cSldViewPr>
      <p:cViewPr>
        <p:scale>
          <a:sx n="164" d="100"/>
          <a:sy n="164" d="100"/>
        </p:scale>
        <p:origin x="-1072" y="48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09675" y="685800"/>
            <a:ext cx="443865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fld id="{E3957652-8836-3140-B0E8-5DA6A79604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24948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9" y="2414493"/>
            <a:ext cx="8549641" cy="166603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8762" y="4404361"/>
            <a:ext cx="7040882" cy="1986281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399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7135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43812" y="1"/>
            <a:ext cx="2514601" cy="690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" y="1"/>
            <a:ext cx="7376161" cy="6908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84378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6373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4557" y="4994495"/>
            <a:ext cx="8549641" cy="154368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4557" y="3294280"/>
            <a:ext cx="8549641" cy="170021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3527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4384" y="2245362"/>
            <a:ext cx="41910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022" y="2245362"/>
            <a:ext cx="41910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9261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1" y="311258"/>
            <a:ext cx="9052562" cy="12954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2" y="1739798"/>
            <a:ext cx="4444206" cy="72506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2" y="2464861"/>
            <a:ext cx="4444206" cy="44781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9530" y="1739798"/>
            <a:ext cx="4445952" cy="72506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9530" y="2464861"/>
            <a:ext cx="4445952" cy="44781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1729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087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88950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34" y="309460"/>
            <a:ext cx="3309145" cy="131699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2559" y="309466"/>
            <a:ext cx="5622925" cy="663353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2934" y="1626455"/>
            <a:ext cx="3309145" cy="531653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4981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519" y="5440680"/>
            <a:ext cx="6035040" cy="64230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1519" y="694481"/>
            <a:ext cx="6035040" cy="46634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1519" y="6082985"/>
            <a:ext cx="6035040" cy="91217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3313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10058400" cy="1985963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54063" y="2244725"/>
            <a:ext cx="8550275" cy="466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54063" y="7081838"/>
            <a:ext cx="20955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36938" y="7081838"/>
            <a:ext cx="318452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8"/>
          <p:cNvSpPr>
            <a:spLocks noChangeArrowheads="1"/>
          </p:cNvSpPr>
          <p:nvPr userDrawn="1"/>
        </p:nvSpPr>
        <p:spPr bwMode="auto">
          <a:xfrm>
            <a:off x="9859963" y="7150100"/>
            <a:ext cx="184150" cy="47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Gill Sans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Gill Sans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Gill Sans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Gill Sans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Gill Sans" charset="0"/>
          <a:ea typeface="ＭＳ Ｐゴシック" charset="-128"/>
          <a:cs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Gill Sans" charset="0"/>
          <a:ea typeface="ＭＳ Ｐゴシック" charset="-128"/>
          <a:cs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Gill Sans" charset="0"/>
          <a:ea typeface="ＭＳ Ｐゴシック" charset="-128"/>
          <a:cs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Gill Sans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05018"/>
            <a:ext cx="9296400" cy="5652982"/>
          </a:xfrm>
        </p:spPr>
        <p:txBody>
          <a:bodyPr/>
          <a:lstStyle/>
          <a:p>
            <a:pPr>
              <a:defRPr/>
            </a:pPr>
            <a:r>
              <a:rPr lang="en-US" dirty="0"/>
              <a:t>Given the free energy F = U – TS, can calculate all thermodynamic quantities of interest</a:t>
            </a:r>
          </a:p>
          <a:p>
            <a:pPr>
              <a:defRPr/>
            </a:pPr>
            <a:r>
              <a:rPr lang="en-US" dirty="0"/>
              <a:t>Macro obtained from micro via statistical averages (again) – need probability distributions</a:t>
            </a:r>
          </a:p>
          <a:p>
            <a:pPr>
              <a:defRPr/>
            </a:pPr>
            <a:r>
              <a:rPr lang="en-US" dirty="0"/>
              <a:t>Probability distributions obtained via Principle of Maximum Entropy:</a:t>
            </a:r>
          </a:p>
          <a:p>
            <a:pPr lvl="1">
              <a:defRPr/>
            </a:pPr>
            <a:r>
              <a:rPr lang="en-US" dirty="0"/>
              <a:t>Assign probabilities in ‘fairest’ way possible with information provided</a:t>
            </a:r>
          </a:p>
          <a:p>
            <a:pPr lvl="1">
              <a:defRPr/>
            </a:pPr>
            <a:r>
              <a:rPr lang="en-US" dirty="0"/>
              <a:t>Multiplicity = number of ways to assign a set of probabilities to a given microstate</a:t>
            </a:r>
          </a:p>
          <a:p>
            <a:pPr lvl="1">
              <a:defRPr/>
            </a:pPr>
            <a:r>
              <a:rPr lang="en-US" dirty="0"/>
              <a:t>Largest multiplicity =&gt; most likely</a:t>
            </a:r>
          </a:p>
          <a:p>
            <a:pPr lvl="1">
              <a:defRPr/>
            </a:pPr>
            <a:r>
              <a:rPr lang="en-US" dirty="0"/>
              <a:t>Same as maximizing entropy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10058400" cy="990600"/>
          </a:xfrm>
        </p:spPr>
        <p:txBody>
          <a:bodyPr/>
          <a:lstStyle/>
          <a:p>
            <a:pPr>
              <a:defRPr/>
            </a:pPr>
            <a:r>
              <a:rPr lang="en-US" dirty="0"/>
              <a:t>Recap</a:t>
            </a:r>
          </a:p>
        </p:txBody>
      </p:sp>
    </p:spTree>
    <p:extLst>
      <p:ext uri="{BB962C8B-B14F-4D97-AF65-F5344CB8AC3E}">
        <p14:creationId xmlns:p14="http://schemas.microsoft.com/office/powerpoint/2010/main" val="9037151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38418"/>
            <a:ext cx="8382000" cy="5652982"/>
          </a:xfrm>
        </p:spPr>
        <p:txBody>
          <a:bodyPr/>
          <a:lstStyle/>
          <a:p>
            <a:pPr>
              <a:defRPr/>
            </a:pPr>
            <a:r>
              <a:rPr lang="en-US" dirty="0"/>
              <a:t>Entropy = measure of ignorance</a:t>
            </a:r>
          </a:p>
          <a:p>
            <a:pPr>
              <a:defRPr/>
            </a:pPr>
            <a:r>
              <a:rPr lang="en-US" dirty="0"/>
              <a:t>Maximize entropy subject to constraints via method of Lagrange multipliers</a:t>
            </a:r>
          </a:p>
          <a:p>
            <a:pPr>
              <a:defRPr/>
            </a:pPr>
            <a:r>
              <a:rPr lang="en-US" dirty="0"/>
              <a:t>Important examples:</a:t>
            </a:r>
          </a:p>
          <a:p>
            <a:pPr lvl="1">
              <a:defRPr/>
            </a:pPr>
            <a:r>
              <a:rPr lang="en-US" dirty="0"/>
              <a:t>Microcanonical ensemble (isolated system)</a:t>
            </a:r>
          </a:p>
          <a:p>
            <a:pPr lvl="1">
              <a:defRPr/>
            </a:pPr>
            <a:r>
              <a:rPr lang="en-US" dirty="0"/>
              <a:t>Canonical ensemble (system connected to a heat bath)</a:t>
            </a:r>
          </a:p>
          <a:p>
            <a:pPr>
              <a:defRPr/>
            </a:pPr>
            <a:r>
              <a:rPr lang="en-US" dirty="0"/>
              <a:t>Connection to thermodynamics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0" y="304800"/>
            <a:ext cx="10058400" cy="990600"/>
          </a:xfrm>
        </p:spPr>
        <p:txBody>
          <a:bodyPr/>
          <a:lstStyle/>
          <a:p>
            <a:pPr>
              <a:defRPr/>
            </a:pPr>
            <a:r>
              <a:rPr lang="en-US" dirty="0"/>
              <a:t>SM2: key ideas</a:t>
            </a:r>
          </a:p>
        </p:txBody>
      </p:sp>
    </p:spTree>
    <p:extLst>
      <p:ext uri="{BB962C8B-B14F-4D97-AF65-F5344CB8AC3E}">
        <p14:creationId xmlns:p14="http://schemas.microsoft.com/office/powerpoint/2010/main" val="28461322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304800"/>
            <a:ext cx="9067800" cy="1524000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en-US" dirty="0"/>
              <a:t>A statistical ensemble is an idealized construct consisting of many identical copies of the same system, each representing a possible microstate</a:t>
            </a:r>
          </a:p>
          <a:p>
            <a:pPr>
              <a:defRPr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2D30D1D-4B3F-1C49-BD03-461BA65B52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2186246"/>
            <a:ext cx="5181600" cy="2614353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1CF2947F-0BF0-8F4A-99CE-65A328DC7E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4853257" y="3594011"/>
            <a:ext cx="5016578" cy="253109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C9E4BAFF-6C40-3145-8096-26D3424ED82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800000">
            <a:off x="914400" y="4777046"/>
            <a:ext cx="5181600" cy="2614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4298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381000"/>
            <a:ext cx="9067800" cy="762000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en-US" dirty="0"/>
              <a:t>Different constraints lead to different ensembles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1A7A296-6C19-4A42-A2AD-ED230480F4E3}"/>
              </a:ext>
            </a:extLst>
          </p:cNvPr>
          <p:cNvSpPr txBox="1"/>
          <p:nvPr/>
        </p:nvSpPr>
        <p:spPr>
          <a:xfrm>
            <a:off x="2743200" y="1406733"/>
            <a:ext cx="43652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Example constraint: sum = 4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95E00372-4DC3-2444-AC73-177B910220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7997" y="4038600"/>
            <a:ext cx="841262" cy="43200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F08086AD-9CFB-444C-8702-711F97EEE24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67300" y="4724400"/>
            <a:ext cx="888000" cy="432000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5A9F3016-E924-6947-9CD0-E546A370A04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53198" y="5410200"/>
            <a:ext cx="818529" cy="432000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F7616BAB-AB0E-D04F-8670-FFF251E7212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58035" y="5897375"/>
            <a:ext cx="818529" cy="432000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21D6095C-221C-B146-98A8-6C921B77826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43988" y="3423299"/>
            <a:ext cx="818529" cy="432000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9C401FAF-3AB9-9446-9EE4-1A0C57A97DB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33600" y="3049118"/>
            <a:ext cx="818529" cy="4320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11A1A66F-F517-F042-916C-B338BB84739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96022" y="6117069"/>
            <a:ext cx="818529" cy="432000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1ADAB1D3-8352-BA4F-AF3F-AC128EF5AEB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57800" y="2991299"/>
            <a:ext cx="818529" cy="432000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62104A5D-E2A3-9D45-AC16-00DAE68EEA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" y="4724400"/>
            <a:ext cx="841262" cy="432000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B488EC57-BD82-6841-A3AA-301FE53F6AA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32567" y="6333069"/>
            <a:ext cx="841262" cy="432000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AF053FB1-2373-064F-9297-BD0702A4E2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2734" y="3884733"/>
            <a:ext cx="841262" cy="432000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A28562AB-C224-C246-BD9E-F4BF2C6074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72803" y="4732677"/>
            <a:ext cx="841262" cy="432000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9B1B62A4-A286-1148-AF26-C6C2EEA298D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11676" y="2521499"/>
            <a:ext cx="841262" cy="432000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588D4A1D-4214-654D-95EB-C059AB77FED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77200" y="5465375"/>
            <a:ext cx="841262" cy="432000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EE4C4383-2741-DA40-A8FE-E00DE095DF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61666" y="6765069"/>
            <a:ext cx="841262" cy="432000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C159D70D-AFF3-CB42-BCAC-458AFEA6AE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6169" y="2964111"/>
            <a:ext cx="841262" cy="432000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FB8DCCCC-495B-C549-8EDE-9E9DBA120B2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32567" y="3258220"/>
            <a:ext cx="888000" cy="432000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FD1322E3-E25B-6E4D-8761-AC9AAD0B38D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05118" y="4525963"/>
            <a:ext cx="888000" cy="432000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A6A5569C-9F46-E84D-A70C-8DCFCF92080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52290" y="3414034"/>
            <a:ext cx="888000" cy="432000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FA2D12DC-D5DC-1D41-A1E8-87F04645776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36932" y="5835761"/>
            <a:ext cx="888000" cy="432000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11B58487-F608-B04C-9452-5491191694B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11325" y="6854350"/>
            <a:ext cx="888000" cy="432000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3F494BDC-EAD1-BF42-B45F-E9D453DE9C5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98280" y="5576345"/>
            <a:ext cx="888000" cy="432000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9EB471FB-D0DC-4D47-8C9A-DD7F588EC82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18517" y="6342185"/>
            <a:ext cx="888000" cy="432000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E59D7CF8-8D23-044C-8783-1767CA6FF15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2921" y="3898273"/>
            <a:ext cx="888000" cy="432000"/>
          </a:xfrm>
          <a:prstGeom prst="rect">
            <a:avLst/>
          </a:prstGeom>
        </p:spPr>
      </p:pic>
      <p:pic>
        <p:nvPicPr>
          <p:cNvPr id="36" name="Picture 35">
            <a:extLst>
              <a:ext uri="{FF2B5EF4-FFF2-40B4-BE49-F238E27FC236}">
                <a16:creationId xmlns:a16="http://schemas.microsoft.com/office/drawing/2014/main" id="{BCB87DA3-7D5A-5540-BBEE-030F92ED06C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01929" y="5051914"/>
            <a:ext cx="888000" cy="4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36045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38418"/>
            <a:ext cx="8382000" cy="5652982"/>
          </a:xfrm>
        </p:spPr>
        <p:txBody>
          <a:bodyPr/>
          <a:lstStyle/>
          <a:p>
            <a:pPr>
              <a:defRPr/>
            </a:pPr>
            <a:r>
              <a:rPr lang="en-US" dirty="0"/>
              <a:t>Entropy = measure of ignorance</a:t>
            </a:r>
          </a:p>
          <a:p>
            <a:pPr>
              <a:defRPr/>
            </a:pPr>
            <a:r>
              <a:rPr lang="en-US" dirty="0"/>
              <a:t>Maximize entropy subject to constraints via method of Lagrange multipliers</a:t>
            </a:r>
          </a:p>
          <a:p>
            <a:pPr>
              <a:defRPr/>
            </a:pPr>
            <a:r>
              <a:rPr lang="en-US" dirty="0"/>
              <a:t>Important examples:</a:t>
            </a:r>
          </a:p>
          <a:p>
            <a:pPr lvl="1">
              <a:defRPr/>
            </a:pPr>
            <a:r>
              <a:rPr lang="en-US" dirty="0"/>
              <a:t>Microcanonical ensemble (isolated system)</a:t>
            </a:r>
          </a:p>
          <a:p>
            <a:pPr lvl="1">
              <a:defRPr/>
            </a:pPr>
            <a:r>
              <a:rPr lang="en-US" dirty="0"/>
              <a:t>Canonical ensemble (system connected to a heat bath)</a:t>
            </a:r>
          </a:p>
          <a:p>
            <a:pPr>
              <a:defRPr/>
            </a:pPr>
            <a:r>
              <a:rPr lang="en-US" dirty="0"/>
              <a:t>Connection to thermodynamics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0" y="304800"/>
            <a:ext cx="10058400" cy="990600"/>
          </a:xfrm>
        </p:spPr>
        <p:txBody>
          <a:bodyPr/>
          <a:lstStyle/>
          <a:p>
            <a:pPr>
              <a:defRPr/>
            </a:pPr>
            <a:r>
              <a:rPr lang="en-US" dirty="0"/>
              <a:t>SM2: key ideas</a:t>
            </a:r>
          </a:p>
        </p:txBody>
      </p:sp>
    </p:spTree>
    <p:extLst>
      <p:ext uri="{BB962C8B-B14F-4D97-AF65-F5344CB8AC3E}">
        <p14:creationId xmlns:p14="http://schemas.microsoft.com/office/powerpoint/2010/main" val="3099971051"/>
      </p:ext>
    </p:extLst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Gill Sans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98868</TotalTime>
  <Words>192</Words>
  <Application>Microsoft Macintosh PowerPoint</Application>
  <PresentationFormat>Custom</PresentationFormat>
  <Paragraphs>25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ＭＳ Ｐゴシック</vt:lpstr>
      <vt:lpstr>Arial</vt:lpstr>
      <vt:lpstr>Gill Sans</vt:lpstr>
      <vt:lpstr>Blank Presentation</vt:lpstr>
      <vt:lpstr>Recap</vt:lpstr>
      <vt:lpstr>SM2: key ideas</vt:lpstr>
      <vt:lpstr>PowerPoint Presentation</vt:lpstr>
      <vt:lpstr>PowerPoint Presentation</vt:lpstr>
      <vt:lpstr>SM2: key ideas</vt:lpstr>
    </vt:vector>
  </TitlesOfParts>
  <Company>University of Maryland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Particle tracking the entropy mode of the gyrokinetic Z-pinch</dc:title>
  <dc:creator>Kyle Gustafson</dc:creator>
  <cp:lastModifiedBy>Microsoft Office User</cp:lastModifiedBy>
  <cp:revision>1770</cp:revision>
  <cp:lastPrinted>2012-02-06T21:46:20Z</cp:lastPrinted>
  <dcterms:created xsi:type="dcterms:W3CDTF">2011-09-28T14:35:45Z</dcterms:created>
  <dcterms:modified xsi:type="dcterms:W3CDTF">2020-01-28T10:02:42Z</dcterms:modified>
</cp:coreProperties>
</file>