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810" r:id="rId2"/>
    <p:sldId id="800" r:id="rId3"/>
    <p:sldId id="813" r:id="rId4"/>
    <p:sldId id="814" r:id="rId5"/>
    <p:sldId id="801" r:id="rId6"/>
    <p:sldId id="808" r:id="rId7"/>
    <p:sldId id="815" r:id="rId8"/>
    <p:sldId id="816" r:id="rId9"/>
    <p:sldId id="803" r:id="rId10"/>
    <p:sldId id="807" r:id="rId11"/>
    <p:sldId id="811" r:id="rId12"/>
    <p:sldId id="812" r:id="rId13"/>
  </p:sldIdLst>
  <p:sldSz cx="10058400" cy="77724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00109"/>
    <a:srgbClr val="FF950A"/>
    <a:srgbClr val="FF7800"/>
    <a:srgbClr val="FEFF59"/>
    <a:srgbClr val="732D28"/>
    <a:srgbClr val="73252D"/>
    <a:srgbClr val="731C26"/>
    <a:srgbClr val="7306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/>
    <p:restoredTop sz="89148" autoAdjust="0"/>
  </p:normalViewPr>
  <p:slideViewPr>
    <p:cSldViewPr>
      <p:cViewPr varScale="1">
        <p:scale>
          <a:sx n="102" d="100"/>
          <a:sy n="102" d="100"/>
        </p:scale>
        <p:origin x="2656" y="192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36"/>
    </p:cViewPr>
  </p:sorterViewPr>
  <p:notesViewPr>
    <p:cSldViewPr>
      <p:cViewPr>
        <p:scale>
          <a:sx n="164" d="100"/>
          <a:sy n="164" d="100"/>
        </p:scale>
        <p:origin x="-1072" y="48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9675" y="685800"/>
            <a:ext cx="44386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E3957652-8836-3140-B0E8-5DA6A7960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49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9" y="2414493"/>
            <a:ext cx="8549641" cy="16660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2" y="4404361"/>
            <a:ext cx="7040882" cy="1986281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99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13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812" y="1"/>
            <a:ext cx="2514601" cy="690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" y="1"/>
            <a:ext cx="7376161" cy="690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37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3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57" y="4994495"/>
            <a:ext cx="8549641" cy="154368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57" y="3294280"/>
            <a:ext cx="8549641" cy="170021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52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4" y="2245362"/>
            <a:ext cx="41910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2" y="2245362"/>
            <a:ext cx="41910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2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11258"/>
            <a:ext cx="9052562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2" y="1739798"/>
            <a:ext cx="4444206" cy="7250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2" y="2464861"/>
            <a:ext cx="4444206" cy="4478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0" y="1739798"/>
            <a:ext cx="4445952" cy="7250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0" y="2464861"/>
            <a:ext cx="4445952" cy="4478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72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8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95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34" y="309460"/>
            <a:ext cx="3309145" cy="13169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9" y="309466"/>
            <a:ext cx="5622925" cy="66335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34" y="1626455"/>
            <a:ext cx="3309145" cy="53165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49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9" y="5440680"/>
            <a:ext cx="6035040" cy="642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9" y="694481"/>
            <a:ext cx="6035040" cy="46634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9" y="6082985"/>
            <a:ext cx="6035040" cy="9121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31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0058400" cy="198596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4063" y="2244725"/>
            <a:ext cx="8550275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4063" y="7081838"/>
            <a:ext cx="20955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938" y="7081838"/>
            <a:ext cx="31845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8"/>
          <p:cNvSpPr>
            <a:spLocks noChangeArrowheads="1"/>
          </p:cNvSpPr>
          <p:nvPr userDrawn="1"/>
        </p:nvSpPr>
        <p:spPr bwMode="auto">
          <a:xfrm>
            <a:off x="9859963" y="7150100"/>
            <a:ext cx="1841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9296400" cy="6019800"/>
          </a:xfrm>
        </p:spPr>
        <p:txBody>
          <a:bodyPr/>
          <a:lstStyle/>
          <a:p>
            <a:pPr>
              <a:defRPr/>
            </a:pPr>
            <a:r>
              <a:rPr lang="en-US" dirty="0"/>
              <a:t>Statistical averages relate f(</a:t>
            </a:r>
            <a:r>
              <a:rPr lang="en-US" b="1" dirty="0"/>
              <a:t>v</a:t>
            </a:r>
            <a:r>
              <a:rPr lang="en-US" dirty="0"/>
              <a:t>) to macroscopic quantities of interest; e.g., pressure, particle flux</a:t>
            </a:r>
          </a:p>
          <a:p>
            <a:pPr>
              <a:defRPr/>
            </a:pPr>
            <a:r>
              <a:rPr lang="en-US" dirty="0"/>
              <a:t>Given f(</a:t>
            </a:r>
            <a:r>
              <a:rPr lang="en-US" b="1" dirty="0"/>
              <a:t>v</a:t>
            </a:r>
            <a:r>
              <a:rPr lang="en-US" dirty="0"/>
              <a:t>), can obtain equation of state, heat capacity, etc.</a:t>
            </a:r>
          </a:p>
          <a:p>
            <a:pPr>
              <a:defRPr/>
            </a:pPr>
            <a:r>
              <a:rPr lang="en-US" dirty="0"/>
              <a:t>For homogeneous, isotropic gas in equilibrium, we deduced that f(</a:t>
            </a:r>
            <a:r>
              <a:rPr lang="en-US" b="1" dirty="0"/>
              <a:t>v</a:t>
            </a:r>
            <a:r>
              <a:rPr lang="en-US" dirty="0"/>
              <a:t>) is Maxwell’s distribution: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What happens when the system is inhomogeneous and/or driven away from equilibrium?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10058400" cy="990600"/>
          </a:xfrm>
        </p:spPr>
        <p:txBody>
          <a:bodyPr/>
          <a:lstStyle/>
          <a:p>
            <a:pPr>
              <a:defRPr/>
            </a:pPr>
            <a:r>
              <a:rPr lang="en-US" dirty="0"/>
              <a:t>Recap of KT thus far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AF8D9FA-54DD-904B-B90F-51C7AFD0EF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4712607"/>
            <a:ext cx="3962400" cy="1002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943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38418"/>
            <a:ext cx="9296400" cy="5652982"/>
          </a:xfrm>
        </p:spPr>
        <p:txBody>
          <a:bodyPr/>
          <a:lstStyle/>
          <a:p>
            <a:pPr>
              <a:defRPr/>
            </a:pPr>
            <a:r>
              <a:rPr lang="en-US" dirty="0"/>
              <a:t>Random walk model indicates time scale separation if inhomogeneity length scale &gt;&gt; collisional mean-free-path:</a:t>
            </a:r>
          </a:p>
          <a:p>
            <a:pPr lvl="1">
              <a:defRPr/>
            </a:pPr>
            <a:r>
              <a:rPr lang="en-US" dirty="0"/>
              <a:t>Local Maxwellian equilibrium at all space-time points</a:t>
            </a:r>
          </a:p>
          <a:p>
            <a:pPr lvl="1">
              <a:defRPr/>
            </a:pPr>
            <a:r>
              <a:rPr lang="en-US" dirty="0"/>
              <a:t>Slow relaxation to global equilibrium via diffusive process</a:t>
            </a:r>
          </a:p>
          <a:p>
            <a:pPr lvl="1">
              <a:defRPr/>
            </a:pPr>
            <a:r>
              <a:rPr lang="en-US" dirty="0"/>
              <a:t>Estimates for </a:t>
            </a:r>
            <a:r>
              <a:rPr lang="en-US" b="1" dirty="0"/>
              <a:t>thermal conductivity </a:t>
            </a:r>
            <a:r>
              <a:rPr lang="en-US" dirty="0"/>
              <a:t>and </a:t>
            </a:r>
            <a:r>
              <a:rPr lang="en-US" b="1" dirty="0"/>
              <a:t>viscosity</a:t>
            </a:r>
          </a:p>
          <a:p>
            <a:pPr>
              <a:defRPr/>
            </a:pPr>
            <a:r>
              <a:rPr lang="en-US" dirty="0"/>
              <a:t>The kinetic equation describes evolution of the particle distribution function = F(</a:t>
            </a:r>
            <a:r>
              <a:rPr lang="en-US" b="1" dirty="0" err="1"/>
              <a:t>r</a:t>
            </a:r>
            <a:r>
              <a:rPr lang="en-US" dirty="0" err="1"/>
              <a:t>,</a:t>
            </a:r>
            <a:r>
              <a:rPr lang="en-US" b="1" dirty="0" err="1"/>
              <a:t>v</a:t>
            </a:r>
            <a:r>
              <a:rPr lang="en-US" dirty="0" err="1"/>
              <a:t>,t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/>
              <a:t>Velocity-space moments of F produce particle, momentum, and energy density, etc.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10058400" cy="990600"/>
          </a:xfrm>
        </p:spPr>
        <p:txBody>
          <a:bodyPr/>
          <a:lstStyle/>
          <a:p>
            <a:pPr>
              <a:defRPr/>
            </a:pPr>
            <a:r>
              <a:rPr lang="en-US" dirty="0"/>
              <a:t>KT4: key ideas</a:t>
            </a:r>
          </a:p>
        </p:txBody>
      </p:sp>
    </p:spTree>
    <p:extLst>
      <p:ext uri="{BB962C8B-B14F-4D97-AF65-F5344CB8AC3E}">
        <p14:creationId xmlns:p14="http://schemas.microsoft.com/office/powerpoint/2010/main" val="1463376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C8C07A1-EE05-3541-8A25-52CD528A989C}"/>
              </a:ext>
            </a:extLst>
          </p:cNvPr>
          <p:cNvCxnSpPr/>
          <p:nvPr/>
        </p:nvCxnSpPr>
        <p:spPr bwMode="auto">
          <a:xfrm>
            <a:off x="2857500" y="3939540"/>
            <a:ext cx="9906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5213581-A838-7946-A219-5CC0C31499E2}"/>
              </a:ext>
            </a:extLst>
          </p:cNvPr>
          <p:cNvCxnSpPr/>
          <p:nvPr/>
        </p:nvCxnSpPr>
        <p:spPr bwMode="auto">
          <a:xfrm flipV="1">
            <a:off x="3352800" y="4690380"/>
            <a:ext cx="792480" cy="7960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C5FF639-0D63-3942-8575-428AF6670766}"/>
              </a:ext>
            </a:extLst>
          </p:cNvPr>
          <p:cNvCxnSpPr>
            <a:cxnSpLocks/>
          </p:cNvCxnSpPr>
          <p:nvPr/>
        </p:nvCxnSpPr>
        <p:spPr bwMode="auto">
          <a:xfrm flipH="1">
            <a:off x="4145280" y="4690380"/>
            <a:ext cx="248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001BD3-39AF-2E49-9D6F-1895AFA2DFFB}"/>
              </a:ext>
            </a:extLst>
          </p:cNvPr>
          <p:cNvCxnSpPr/>
          <p:nvPr/>
        </p:nvCxnSpPr>
        <p:spPr bwMode="auto">
          <a:xfrm>
            <a:off x="4145280" y="2278380"/>
            <a:ext cx="0" cy="241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Cube 3">
            <a:extLst>
              <a:ext uri="{FF2B5EF4-FFF2-40B4-BE49-F238E27FC236}">
                <a16:creationId xmlns:a16="http://schemas.microsoft.com/office/drawing/2014/main" id="{BEE7147B-CA54-934B-97B8-7A166D4EED26}"/>
              </a:ext>
            </a:extLst>
          </p:cNvPr>
          <p:cNvSpPr/>
          <p:nvPr/>
        </p:nvSpPr>
        <p:spPr bwMode="auto">
          <a:xfrm>
            <a:off x="3352800" y="2286000"/>
            <a:ext cx="3276600" cy="3200400"/>
          </a:xfrm>
          <a:prstGeom prst="cube">
            <a:avLst/>
          </a:prstGeom>
          <a:solidFill>
            <a:schemeClr val="accent6">
              <a:lumMod val="40000"/>
              <a:lumOff val="60000"/>
              <a:alpha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A4CC289-E929-B648-90B0-D12B93A86546}"/>
              </a:ext>
            </a:extLst>
          </p:cNvPr>
          <p:cNvCxnSpPr/>
          <p:nvPr/>
        </p:nvCxnSpPr>
        <p:spPr bwMode="auto">
          <a:xfrm>
            <a:off x="6324600" y="3886200"/>
            <a:ext cx="9906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9" name="Picture 18">
            <a:extLst>
              <a:ext uri="{FF2B5EF4-FFF2-40B4-BE49-F238E27FC236}">
                <a16:creationId xmlns:a16="http://schemas.microsoft.com/office/drawing/2014/main" id="{A84BF4AB-1A43-0340-B564-4F7D24FC2B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9980" y="1858707"/>
            <a:ext cx="454599" cy="26683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ECF60256-EE59-ED4E-A678-1AB84EC595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3604" y="5690616"/>
            <a:ext cx="1287780" cy="34550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47DC753-EEE8-0C4E-BD4C-CA271D8662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8659" y="5780278"/>
            <a:ext cx="302006" cy="239522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CC015C36-C11B-9A4A-86D3-3FB1EB735E56}"/>
              </a:ext>
            </a:extLst>
          </p:cNvPr>
          <p:cNvSpPr txBox="1"/>
          <p:nvPr/>
        </p:nvSpPr>
        <p:spPr>
          <a:xfrm>
            <a:off x="6093900" y="307592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7D8FBC19-03FD-A445-AE97-6F9AE77F94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19900" y="4055319"/>
            <a:ext cx="1947418" cy="38531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8C075FF-1B2A-E44D-9E65-67EBA99308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00656" y="4081989"/>
            <a:ext cx="999744" cy="385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218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38418"/>
            <a:ext cx="9296400" cy="5652982"/>
          </a:xfrm>
        </p:spPr>
        <p:txBody>
          <a:bodyPr/>
          <a:lstStyle/>
          <a:p>
            <a:pPr>
              <a:defRPr/>
            </a:pPr>
            <a:r>
              <a:rPr lang="en-US" dirty="0"/>
              <a:t>Random walk model indicates time scale separation if inhomogeneity length scale &gt;&gt; collisional mean-free-path:</a:t>
            </a:r>
          </a:p>
          <a:p>
            <a:pPr lvl="1">
              <a:defRPr/>
            </a:pPr>
            <a:r>
              <a:rPr lang="en-US" dirty="0"/>
              <a:t>Local Maxwellian equilibrium at all space-time points</a:t>
            </a:r>
          </a:p>
          <a:p>
            <a:pPr lvl="1">
              <a:defRPr/>
            </a:pPr>
            <a:r>
              <a:rPr lang="en-US" dirty="0"/>
              <a:t>Slow relaxation to global equilibrium via diffusive process</a:t>
            </a:r>
          </a:p>
          <a:p>
            <a:pPr lvl="1">
              <a:defRPr/>
            </a:pPr>
            <a:r>
              <a:rPr lang="en-US" dirty="0"/>
              <a:t>Estimates for </a:t>
            </a:r>
            <a:r>
              <a:rPr lang="en-US" b="1" dirty="0"/>
              <a:t>thermal conductivity </a:t>
            </a:r>
            <a:r>
              <a:rPr lang="en-US" dirty="0"/>
              <a:t>and </a:t>
            </a:r>
            <a:r>
              <a:rPr lang="en-US" b="1" dirty="0"/>
              <a:t>viscosity</a:t>
            </a:r>
          </a:p>
          <a:p>
            <a:pPr>
              <a:defRPr/>
            </a:pPr>
            <a:r>
              <a:rPr lang="en-US" dirty="0"/>
              <a:t>The kinetic equation describes evolution of the particle distribution function = F(</a:t>
            </a:r>
            <a:r>
              <a:rPr lang="en-US" b="1" dirty="0" err="1"/>
              <a:t>r</a:t>
            </a:r>
            <a:r>
              <a:rPr lang="en-US" dirty="0" err="1"/>
              <a:t>,</a:t>
            </a:r>
            <a:r>
              <a:rPr lang="en-US" b="1" dirty="0" err="1"/>
              <a:t>v</a:t>
            </a:r>
            <a:r>
              <a:rPr lang="en-US" dirty="0" err="1"/>
              <a:t>,t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/>
              <a:t>Velocity-space moments of F produce particle, momentum, and energy density, etc.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10058400" cy="990600"/>
          </a:xfrm>
        </p:spPr>
        <p:txBody>
          <a:bodyPr/>
          <a:lstStyle/>
          <a:p>
            <a:pPr>
              <a:defRPr/>
            </a:pPr>
            <a:r>
              <a:rPr lang="en-US" dirty="0"/>
              <a:t>KT4: key ideas</a:t>
            </a:r>
          </a:p>
        </p:txBody>
      </p:sp>
    </p:spTree>
    <p:extLst>
      <p:ext uri="{BB962C8B-B14F-4D97-AF65-F5344CB8AC3E}">
        <p14:creationId xmlns:p14="http://schemas.microsoft.com/office/powerpoint/2010/main" val="2517635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38418"/>
            <a:ext cx="9296400" cy="5652982"/>
          </a:xfrm>
        </p:spPr>
        <p:txBody>
          <a:bodyPr/>
          <a:lstStyle/>
          <a:p>
            <a:pPr>
              <a:defRPr/>
            </a:pPr>
            <a:r>
              <a:rPr lang="en-US" dirty="0"/>
              <a:t>Random walk model indicates time scale separation if inhomogeneity length scale &gt;&gt; collisional mean-free-path:</a:t>
            </a:r>
          </a:p>
          <a:p>
            <a:pPr lvl="1">
              <a:defRPr/>
            </a:pPr>
            <a:r>
              <a:rPr lang="en-US" dirty="0"/>
              <a:t>Local Maxwellian equilibrium at all space-time points</a:t>
            </a:r>
          </a:p>
          <a:p>
            <a:pPr lvl="1">
              <a:defRPr/>
            </a:pPr>
            <a:r>
              <a:rPr lang="en-US" dirty="0"/>
              <a:t>Slow relaxation to global equilibrium via diffusive process</a:t>
            </a:r>
          </a:p>
          <a:p>
            <a:pPr lvl="1">
              <a:defRPr/>
            </a:pPr>
            <a:r>
              <a:rPr lang="en-US" dirty="0"/>
              <a:t>Estimates for </a:t>
            </a:r>
            <a:r>
              <a:rPr lang="en-US" b="1" dirty="0"/>
              <a:t>thermal conductivity </a:t>
            </a:r>
            <a:r>
              <a:rPr lang="en-US" dirty="0"/>
              <a:t>and </a:t>
            </a:r>
            <a:r>
              <a:rPr lang="en-US" b="1" dirty="0"/>
              <a:t>viscosity</a:t>
            </a:r>
          </a:p>
          <a:p>
            <a:pPr>
              <a:defRPr/>
            </a:pPr>
            <a:r>
              <a:rPr lang="en-US" dirty="0"/>
              <a:t>The kinetic equation describes evolution of the particle distribution function = F(</a:t>
            </a:r>
            <a:r>
              <a:rPr lang="en-US" b="1" dirty="0" err="1"/>
              <a:t>r</a:t>
            </a:r>
            <a:r>
              <a:rPr lang="en-US" dirty="0" err="1"/>
              <a:t>,</a:t>
            </a:r>
            <a:r>
              <a:rPr lang="en-US" b="1" dirty="0" err="1"/>
              <a:t>v</a:t>
            </a:r>
            <a:r>
              <a:rPr lang="en-US" dirty="0" err="1"/>
              <a:t>,t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/>
              <a:t>Velocity-space moments of F produce particle, momentum, and energy density, etc.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10058400" cy="990600"/>
          </a:xfrm>
        </p:spPr>
        <p:txBody>
          <a:bodyPr/>
          <a:lstStyle/>
          <a:p>
            <a:pPr>
              <a:defRPr/>
            </a:pPr>
            <a:r>
              <a:rPr lang="en-US" dirty="0"/>
              <a:t>KT4: key ideas</a:t>
            </a:r>
          </a:p>
        </p:txBody>
      </p:sp>
    </p:spTree>
    <p:extLst>
      <p:ext uri="{BB962C8B-B14F-4D97-AF65-F5344CB8AC3E}">
        <p14:creationId xmlns:p14="http://schemas.microsoft.com/office/powerpoint/2010/main" val="2882831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C82BB34-F385-124B-A1A5-C3069FF4070E}"/>
              </a:ext>
            </a:extLst>
          </p:cNvPr>
          <p:cNvCxnSpPr/>
          <p:nvPr/>
        </p:nvCxnSpPr>
        <p:spPr bwMode="auto">
          <a:xfrm>
            <a:off x="1981200" y="5715000"/>
            <a:ext cx="56388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33AC64E-E919-DF41-85D6-AE3AA953E372}"/>
              </a:ext>
            </a:extLst>
          </p:cNvPr>
          <p:cNvCxnSpPr>
            <a:cxnSpLocks/>
          </p:cNvCxnSpPr>
          <p:nvPr/>
        </p:nvCxnSpPr>
        <p:spPr bwMode="auto">
          <a:xfrm flipV="1">
            <a:off x="1988949" y="1318647"/>
            <a:ext cx="0" cy="441960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F9A3987-A378-E54E-BB95-D29763972FB7}"/>
              </a:ext>
            </a:extLst>
          </p:cNvPr>
          <p:cNvSpPr txBox="1"/>
          <p:nvPr/>
        </p:nvSpPr>
        <p:spPr>
          <a:xfrm>
            <a:off x="1446835" y="1423686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0268C6E-723C-B541-AE4F-AB1ADD66500D}"/>
              </a:ext>
            </a:extLst>
          </p:cNvPr>
          <p:cNvSpPr txBox="1"/>
          <p:nvPr/>
        </p:nvSpPr>
        <p:spPr>
          <a:xfrm>
            <a:off x="7205246" y="5791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B827E9C-7CC8-5A42-9248-3CED925934BE}"/>
              </a:ext>
            </a:extLst>
          </p:cNvPr>
          <p:cNvCxnSpPr/>
          <p:nvPr/>
        </p:nvCxnSpPr>
        <p:spPr bwMode="auto">
          <a:xfrm>
            <a:off x="2209800" y="1423686"/>
            <a:ext cx="5334000" cy="3834114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8537769-F7CE-274F-BC59-21C5B2A6A080}"/>
              </a:ext>
            </a:extLst>
          </p:cNvPr>
          <p:cNvCxnSpPr>
            <a:cxnSpLocks/>
          </p:cNvCxnSpPr>
          <p:nvPr/>
        </p:nvCxnSpPr>
        <p:spPr bwMode="auto">
          <a:xfrm>
            <a:off x="2209800" y="3352800"/>
            <a:ext cx="5334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E9BC32A-F2FA-DE40-8854-0C48BD021115}"/>
              </a:ext>
            </a:extLst>
          </p:cNvPr>
          <p:cNvSpPr txBox="1"/>
          <p:nvPr/>
        </p:nvSpPr>
        <p:spPr>
          <a:xfrm>
            <a:off x="3505200" y="6320135"/>
            <a:ext cx="2626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 ~ (d ln T / dx)</a:t>
            </a:r>
            <a:r>
              <a:rPr lang="en-US" baseline="30000" dirty="0"/>
              <a:t>-1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D253764-73F6-0944-8301-725A42B2E11D}"/>
              </a:ext>
            </a:extLst>
          </p:cNvPr>
          <p:cNvCxnSpPr>
            <a:cxnSpLocks/>
            <a:stCxn id="15" idx="3"/>
          </p:cNvCxnSpPr>
          <p:nvPr/>
        </p:nvCxnSpPr>
        <p:spPr bwMode="auto">
          <a:xfrm>
            <a:off x="6132073" y="6550968"/>
            <a:ext cx="124245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EF08655F-91F6-7D44-B474-3F7A20FB382B}"/>
              </a:ext>
            </a:extLst>
          </p:cNvPr>
          <p:cNvCxnSpPr>
            <a:cxnSpLocks/>
          </p:cNvCxnSpPr>
          <p:nvPr/>
        </p:nvCxnSpPr>
        <p:spPr bwMode="auto">
          <a:xfrm flipH="1">
            <a:off x="2186550" y="6553200"/>
            <a:ext cx="124245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A7A69FE-DB3E-6643-B8F6-B3CA9A163F94}"/>
              </a:ext>
            </a:extLst>
          </p:cNvPr>
          <p:cNvSpPr txBox="1"/>
          <p:nvPr/>
        </p:nvSpPr>
        <p:spPr>
          <a:xfrm>
            <a:off x="2533562" y="1291573"/>
            <a:ext cx="1790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Initial state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7D730FC-31AF-A148-B093-DD5BEC32FE8D}"/>
              </a:ext>
            </a:extLst>
          </p:cNvPr>
          <p:cNvSpPr txBox="1"/>
          <p:nvPr/>
        </p:nvSpPr>
        <p:spPr>
          <a:xfrm>
            <a:off x="5257800" y="2807349"/>
            <a:ext cx="2988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‘global’ equilibrium</a:t>
            </a:r>
          </a:p>
        </p:txBody>
      </p:sp>
    </p:spTree>
    <p:extLst>
      <p:ext uri="{BB962C8B-B14F-4D97-AF65-F5344CB8AC3E}">
        <p14:creationId xmlns:p14="http://schemas.microsoft.com/office/powerpoint/2010/main" val="2456584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C82BB34-F385-124B-A1A5-C3069FF4070E}"/>
              </a:ext>
            </a:extLst>
          </p:cNvPr>
          <p:cNvCxnSpPr/>
          <p:nvPr/>
        </p:nvCxnSpPr>
        <p:spPr bwMode="auto">
          <a:xfrm>
            <a:off x="1981200" y="5715000"/>
            <a:ext cx="56388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33AC64E-E919-DF41-85D6-AE3AA953E372}"/>
              </a:ext>
            </a:extLst>
          </p:cNvPr>
          <p:cNvCxnSpPr>
            <a:cxnSpLocks/>
          </p:cNvCxnSpPr>
          <p:nvPr/>
        </p:nvCxnSpPr>
        <p:spPr bwMode="auto">
          <a:xfrm flipV="1">
            <a:off x="1988949" y="1318647"/>
            <a:ext cx="0" cy="441960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F9A3987-A378-E54E-BB95-D29763972FB7}"/>
              </a:ext>
            </a:extLst>
          </p:cNvPr>
          <p:cNvSpPr txBox="1"/>
          <p:nvPr/>
        </p:nvSpPr>
        <p:spPr>
          <a:xfrm>
            <a:off x="1446835" y="1423686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0268C6E-723C-B541-AE4F-AB1ADD66500D}"/>
              </a:ext>
            </a:extLst>
          </p:cNvPr>
          <p:cNvSpPr txBox="1"/>
          <p:nvPr/>
        </p:nvSpPr>
        <p:spPr>
          <a:xfrm>
            <a:off x="7205246" y="5791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B827E9C-7CC8-5A42-9248-3CED925934BE}"/>
              </a:ext>
            </a:extLst>
          </p:cNvPr>
          <p:cNvCxnSpPr/>
          <p:nvPr/>
        </p:nvCxnSpPr>
        <p:spPr bwMode="auto">
          <a:xfrm>
            <a:off x="2209800" y="1423686"/>
            <a:ext cx="5334000" cy="3834114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E9BC32A-F2FA-DE40-8854-0C48BD021115}"/>
              </a:ext>
            </a:extLst>
          </p:cNvPr>
          <p:cNvSpPr txBox="1"/>
          <p:nvPr/>
        </p:nvSpPr>
        <p:spPr>
          <a:xfrm>
            <a:off x="3505200" y="6320135"/>
            <a:ext cx="2626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 ~ (d ln T / dx)</a:t>
            </a:r>
            <a:r>
              <a:rPr lang="en-US" baseline="30000" dirty="0"/>
              <a:t>-1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D253764-73F6-0944-8301-725A42B2E11D}"/>
              </a:ext>
            </a:extLst>
          </p:cNvPr>
          <p:cNvCxnSpPr>
            <a:cxnSpLocks/>
            <a:stCxn id="15" idx="3"/>
          </p:cNvCxnSpPr>
          <p:nvPr/>
        </p:nvCxnSpPr>
        <p:spPr bwMode="auto">
          <a:xfrm>
            <a:off x="6132073" y="6550968"/>
            <a:ext cx="124245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EF08655F-91F6-7D44-B474-3F7A20FB382B}"/>
              </a:ext>
            </a:extLst>
          </p:cNvPr>
          <p:cNvCxnSpPr>
            <a:cxnSpLocks/>
          </p:cNvCxnSpPr>
          <p:nvPr/>
        </p:nvCxnSpPr>
        <p:spPr bwMode="auto">
          <a:xfrm flipH="1">
            <a:off x="2186550" y="6553200"/>
            <a:ext cx="124245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DE250DD-D596-F947-93DF-948530BDC892}"/>
              </a:ext>
            </a:extLst>
          </p:cNvPr>
          <p:cNvCxnSpPr/>
          <p:nvPr/>
        </p:nvCxnSpPr>
        <p:spPr bwMode="auto">
          <a:xfrm>
            <a:off x="3429000" y="1318647"/>
            <a:ext cx="0" cy="439635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3F82D733-3A75-3544-A84A-4A526D4D16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6900" y="714361"/>
            <a:ext cx="1358900" cy="328325"/>
          </a:xfrm>
          <a:prstGeom prst="rect">
            <a:avLst/>
          </a:prstGeom>
        </p:spPr>
      </p:pic>
      <p:sp>
        <p:nvSpPr>
          <p:cNvPr id="6" name="Left Brace 5">
            <a:extLst>
              <a:ext uri="{FF2B5EF4-FFF2-40B4-BE49-F238E27FC236}">
                <a16:creationId xmlns:a16="http://schemas.microsoft.com/office/drawing/2014/main" id="{29E3BD3A-D0CD-DD4B-AC0D-85817CC03228}"/>
              </a:ext>
            </a:extLst>
          </p:cNvPr>
          <p:cNvSpPr/>
          <p:nvPr/>
        </p:nvSpPr>
        <p:spPr bwMode="auto">
          <a:xfrm rot="16200000">
            <a:off x="3299730" y="949901"/>
            <a:ext cx="259997" cy="515607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2377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E5A0E44F-7E5F-CD46-9C44-A33DC86F64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354" y="1149350"/>
            <a:ext cx="5128846" cy="555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936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38418"/>
            <a:ext cx="9296400" cy="5652982"/>
          </a:xfrm>
        </p:spPr>
        <p:txBody>
          <a:bodyPr/>
          <a:lstStyle/>
          <a:p>
            <a:pPr>
              <a:defRPr/>
            </a:pPr>
            <a:r>
              <a:rPr lang="en-US" dirty="0"/>
              <a:t>Random walk model indicates time scale separation if inhomogeneity length scale &gt;&gt; collisional mean-free-path:</a:t>
            </a:r>
          </a:p>
          <a:p>
            <a:pPr lvl="1">
              <a:defRPr/>
            </a:pPr>
            <a:r>
              <a:rPr lang="en-US" dirty="0"/>
              <a:t>Local Maxwellian equilibrium at all space-time points</a:t>
            </a:r>
          </a:p>
          <a:p>
            <a:pPr lvl="1">
              <a:defRPr/>
            </a:pPr>
            <a:r>
              <a:rPr lang="en-US" dirty="0"/>
              <a:t>Slow relaxation to global equilibrium via diffusive process</a:t>
            </a:r>
          </a:p>
          <a:p>
            <a:pPr lvl="1">
              <a:defRPr/>
            </a:pPr>
            <a:r>
              <a:rPr lang="en-US" dirty="0"/>
              <a:t>Estimates for </a:t>
            </a:r>
            <a:r>
              <a:rPr lang="en-US" b="1" dirty="0"/>
              <a:t>thermal conductivity </a:t>
            </a:r>
            <a:r>
              <a:rPr lang="en-US" dirty="0"/>
              <a:t>and </a:t>
            </a:r>
            <a:r>
              <a:rPr lang="en-US" b="1" dirty="0"/>
              <a:t>viscosity</a:t>
            </a:r>
          </a:p>
          <a:p>
            <a:pPr>
              <a:defRPr/>
            </a:pPr>
            <a:r>
              <a:rPr lang="en-US" dirty="0"/>
              <a:t>The kinetic equation describes evolution of the particle distribution function = F(</a:t>
            </a:r>
            <a:r>
              <a:rPr lang="en-US" b="1" dirty="0" err="1"/>
              <a:t>r</a:t>
            </a:r>
            <a:r>
              <a:rPr lang="en-US" dirty="0" err="1"/>
              <a:t>,</a:t>
            </a:r>
            <a:r>
              <a:rPr lang="en-US" b="1" dirty="0" err="1"/>
              <a:t>v</a:t>
            </a:r>
            <a:r>
              <a:rPr lang="en-US" dirty="0" err="1"/>
              <a:t>,t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/>
              <a:t>Velocity-space moments of F produce particle, momentum, and energy density, etc.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10058400" cy="990600"/>
          </a:xfrm>
        </p:spPr>
        <p:txBody>
          <a:bodyPr/>
          <a:lstStyle/>
          <a:p>
            <a:pPr>
              <a:defRPr/>
            </a:pPr>
            <a:r>
              <a:rPr lang="en-US" dirty="0"/>
              <a:t>KT4: key ideas</a:t>
            </a:r>
          </a:p>
        </p:txBody>
      </p:sp>
    </p:spTree>
    <p:extLst>
      <p:ext uri="{BB962C8B-B14F-4D97-AF65-F5344CB8AC3E}">
        <p14:creationId xmlns:p14="http://schemas.microsoft.com/office/powerpoint/2010/main" val="2634446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C82BB34-F385-124B-A1A5-C3069FF4070E}"/>
              </a:ext>
            </a:extLst>
          </p:cNvPr>
          <p:cNvCxnSpPr/>
          <p:nvPr/>
        </p:nvCxnSpPr>
        <p:spPr bwMode="auto">
          <a:xfrm>
            <a:off x="1981200" y="5715000"/>
            <a:ext cx="56388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33AC64E-E919-DF41-85D6-AE3AA953E372}"/>
              </a:ext>
            </a:extLst>
          </p:cNvPr>
          <p:cNvCxnSpPr>
            <a:cxnSpLocks/>
          </p:cNvCxnSpPr>
          <p:nvPr/>
        </p:nvCxnSpPr>
        <p:spPr bwMode="auto">
          <a:xfrm flipV="1">
            <a:off x="1988949" y="1318647"/>
            <a:ext cx="0" cy="441960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F9A3987-A378-E54E-BB95-D29763972FB7}"/>
              </a:ext>
            </a:extLst>
          </p:cNvPr>
          <p:cNvSpPr txBox="1"/>
          <p:nvPr/>
        </p:nvSpPr>
        <p:spPr>
          <a:xfrm>
            <a:off x="1446835" y="1423686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0268C6E-723C-B541-AE4F-AB1ADD66500D}"/>
              </a:ext>
            </a:extLst>
          </p:cNvPr>
          <p:cNvSpPr txBox="1"/>
          <p:nvPr/>
        </p:nvSpPr>
        <p:spPr>
          <a:xfrm>
            <a:off x="7205246" y="5791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B827E9C-7CC8-5A42-9248-3CED925934BE}"/>
              </a:ext>
            </a:extLst>
          </p:cNvPr>
          <p:cNvCxnSpPr/>
          <p:nvPr/>
        </p:nvCxnSpPr>
        <p:spPr bwMode="auto">
          <a:xfrm>
            <a:off x="2209800" y="1423686"/>
            <a:ext cx="5334000" cy="3834114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E9BC32A-F2FA-DE40-8854-0C48BD021115}"/>
              </a:ext>
            </a:extLst>
          </p:cNvPr>
          <p:cNvSpPr txBox="1"/>
          <p:nvPr/>
        </p:nvSpPr>
        <p:spPr>
          <a:xfrm>
            <a:off x="3505200" y="6320135"/>
            <a:ext cx="2626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 ~ (d ln T / dx)</a:t>
            </a:r>
            <a:r>
              <a:rPr lang="en-US" baseline="30000" dirty="0"/>
              <a:t>-1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D253764-73F6-0944-8301-725A42B2E11D}"/>
              </a:ext>
            </a:extLst>
          </p:cNvPr>
          <p:cNvCxnSpPr>
            <a:cxnSpLocks/>
            <a:stCxn id="15" idx="3"/>
          </p:cNvCxnSpPr>
          <p:nvPr/>
        </p:nvCxnSpPr>
        <p:spPr bwMode="auto">
          <a:xfrm>
            <a:off x="6132073" y="6550968"/>
            <a:ext cx="124245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EF08655F-91F6-7D44-B474-3F7A20FB382B}"/>
              </a:ext>
            </a:extLst>
          </p:cNvPr>
          <p:cNvCxnSpPr>
            <a:cxnSpLocks/>
          </p:cNvCxnSpPr>
          <p:nvPr/>
        </p:nvCxnSpPr>
        <p:spPr bwMode="auto">
          <a:xfrm flipH="1">
            <a:off x="2186550" y="6553200"/>
            <a:ext cx="124245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DE250DD-D596-F947-93DF-948530BDC892}"/>
              </a:ext>
            </a:extLst>
          </p:cNvPr>
          <p:cNvCxnSpPr/>
          <p:nvPr/>
        </p:nvCxnSpPr>
        <p:spPr bwMode="auto">
          <a:xfrm>
            <a:off x="3429000" y="1318647"/>
            <a:ext cx="0" cy="439635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3F82D733-3A75-3544-A84A-4A526D4D16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6900" y="714361"/>
            <a:ext cx="1358900" cy="328325"/>
          </a:xfrm>
          <a:prstGeom prst="rect">
            <a:avLst/>
          </a:prstGeom>
        </p:spPr>
      </p:pic>
      <p:sp>
        <p:nvSpPr>
          <p:cNvPr id="6" name="Left Brace 5">
            <a:extLst>
              <a:ext uri="{FF2B5EF4-FFF2-40B4-BE49-F238E27FC236}">
                <a16:creationId xmlns:a16="http://schemas.microsoft.com/office/drawing/2014/main" id="{29E3BD3A-D0CD-DD4B-AC0D-85817CC03228}"/>
              </a:ext>
            </a:extLst>
          </p:cNvPr>
          <p:cNvSpPr/>
          <p:nvPr/>
        </p:nvSpPr>
        <p:spPr bwMode="auto">
          <a:xfrm rot="16200000">
            <a:off x="3299730" y="949901"/>
            <a:ext cx="259997" cy="515607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1FBB093-5F67-7349-97B1-2F44433CB567}"/>
              </a:ext>
            </a:extLst>
          </p:cNvPr>
          <p:cNvSpPr/>
          <p:nvPr/>
        </p:nvSpPr>
        <p:spPr bwMode="auto">
          <a:xfrm>
            <a:off x="3372010" y="1318647"/>
            <a:ext cx="119743" cy="4385467"/>
          </a:xfrm>
          <a:prstGeom prst="rect">
            <a:avLst/>
          </a:prstGeom>
          <a:solidFill>
            <a:srgbClr val="FFFF0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2020B7B-00FA-704C-824E-7E27A02481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9427" y="3669412"/>
            <a:ext cx="156210" cy="281178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32BB3D7-CF1A-B044-8551-E0C5323FC615}"/>
              </a:ext>
            </a:extLst>
          </p:cNvPr>
          <p:cNvCxnSpPr/>
          <p:nvPr/>
        </p:nvCxnSpPr>
        <p:spPr bwMode="auto">
          <a:xfrm flipH="1">
            <a:off x="3495040" y="4044442"/>
            <a:ext cx="31115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6B39DA8-0DE4-AD4A-AF34-28E8DE3FE747}"/>
              </a:ext>
            </a:extLst>
          </p:cNvPr>
          <p:cNvCxnSpPr>
            <a:cxnSpLocks/>
          </p:cNvCxnSpPr>
          <p:nvPr/>
        </p:nvCxnSpPr>
        <p:spPr bwMode="auto">
          <a:xfrm>
            <a:off x="3048000" y="4044442"/>
            <a:ext cx="31115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142902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38418"/>
            <a:ext cx="9296400" cy="5652982"/>
          </a:xfrm>
        </p:spPr>
        <p:txBody>
          <a:bodyPr/>
          <a:lstStyle/>
          <a:p>
            <a:pPr>
              <a:defRPr/>
            </a:pPr>
            <a:r>
              <a:rPr lang="en-US" dirty="0"/>
              <a:t>Random walk model indicates time scale separation if inhomogeneity length scale &gt;&gt; collisional mean-free-path:</a:t>
            </a:r>
          </a:p>
          <a:p>
            <a:pPr lvl="1">
              <a:defRPr/>
            </a:pPr>
            <a:r>
              <a:rPr lang="en-US" dirty="0"/>
              <a:t>Local Maxwellian equilibrium at all space-time points</a:t>
            </a:r>
          </a:p>
          <a:p>
            <a:pPr lvl="1">
              <a:defRPr/>
            </a:pPr>
            <a:r>
              <a:rPr lang="en-US" dirty="0"/>
              <a:t>Slow relaxation to global equilibrium via diffusive process</a:t>
            </a:r>
          </a:p>
          <a:p>
            <a:pPr lvl="1">
              <a:defRPr/>
            </a:pPr>
            <a:r>
              <a:rPr lang="en-US" dirty="0"/>
              <a:t>Estimates for </a:t>
            </a:r>
            <a:r>
              <a:rPr lang="en-US" b="1" dirty="0"/>
              <a:t>thermal conductivity </a:t>
            </a:r>
            <a:r>
              <a:rPr lang="en-US" dirty="0"/>
              <a:t>and </a:t>
            </a:r>
            <a:r>
              <a:rPr lang="en-US" b="1" dirty="0"/>
              <a:t>viscosity</a:t>
            </a:r>
          </a:p>
          <a:p>
            <a:pPr>
              <a:defRPr/>
            </a:pPr>
            <a:r>
              <a:rPr lang="en-US" dirty="0"/>
              <a:t>The kinetic equation describes evolution of the particle distribution function = F(</a:t>
            </a:r>
            <a:r>
              <a:rPr lang="en-US" b="1" dirty="0" err="1"/>
              <a:t>r</a:t>
            </a:r>
            <a:r>
              <a:rPr lang="en-US" dirty="0" err="1"/>
              <a:t>,</a:t>
            </a:r>
            <a:r>
              <a:rPr lang="en-US" b="1" dirty="0" err="1"/>
              <a:t>v</a:t>
            </a:r>
            <a:r>
              <a:rPr lang="en-US" dirty="0" err="1"/>
              <a:t>,t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/>
              <a:t>Velocity-space moments of F produce particle, momentum, and energy density, etc.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10058400" cy="990600"/>
          </a:xfrm>
        </p:spPr>
        <p:txBody>
          <a:bodyPr/>
          <a:lstStyle/>
          <a:p>
            <a:pPr>
              <a:defRPr/>
            </a:pPr>
            <a:r>
              <a:rPr lang="en-US" dirty="0"/>
              <a:t>KT4: key ideas</a:t>
            </a:r>
          </a:p>
        </p:txBody>
      </p:sp>
    </p:spTree>
    <p:extLst>
      <p:ext uri="{BB962C8B-B14F-4D97-AF65-F5344CB8AC3E}">
        <p14:creationId xmlns:p14="http://schemas.microsoft.com/office/powerpoint/2010/main" val="2265566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6534" y="3352800"/>
            <a:ext cx="10058400" cy="990600"/>
          </a:xfrm>
        </p:spPr>
        <p:txBody>
          <a:bodyPr/>
          <a:lstStyle/>
          <a:p>
            <a:pPr>
              <a:defRPr/>
            </a:pPr>
            <a:r>
              <a:rPr lang="en-US" dirty="0"/>
              <a:t>How might one modify the kinetic equation to account for an external force, e.g., gravity?</a:t>
            </a:r>
          </a:p>
        </p:txBody>
      </p:sp>
    </p:spTree>
    <p:extLst>
      <p:ext uri="{BB962C8B-B14F-4D97-AF65-F5344CB8AC3E}">
        <p14:creationId xmlns:p14="http://schemas.microsoft.com/office/powerpoint/2010/main" val="284216342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ill Sans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101983</TotalTime>
  <Words>509</Words>
  <Application>Microsoft Macintosh PowerPoint</Application>
  <PresentationFormat>Custom</PresentationFormat>
  <Paragraphs>55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ＭＳ Ｐゴシック</vt:lpstr>
      <vt:lpstr>Arial</vt:lpstr>
      <vt:lpstr>Gill Sans</vt:lpstr>
      <vt:lpstr>Blank Presentation</vt:lpstr>
      <vt:lpstr>Recap of KT thus far</vt:lpstr>
      <vt:lpstr>KT4: key ideas</vt:lpstr>
      <vt:lpstr>PowerPoint Presentation</vt:lpstr>
      <vt:lpstr>PowerPoint Presentation</vt:lpstr>
      <vt:lpstr>PowerPoint Presentation</vt:lpstr>
      <vt:lpstr>KT4: key ideas</vt:lpstr>
      <vt:lpstr>PowerPoint Presentation</vt:lpstr>
      <vt:lpstr>KT4: key ideas</vt:lpstr>
      <vt:lpstr>How might one modify the kinetic equation to account for an external force, e.g., gravity?</vt:lpstr>
      <vt:lpstr>KT4: key ideas</vt:lpstr>
      <vt:lpstr>PowerPoint Presentation</vt:lpstr>
      <vt:lpstr>KT4: key ideas</vt:lpstr>
    </vt:vector>
  </TitlesOfParts>
  <Company>University of Maryland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Particle tracking the entropy mode of the gyrokinetic Z-pinch</dc:title>
  <dc:creator>Kyle Gustafson</dc:creator>
  <cp:lastModifiedBy>Microsoft Office User</cp:lastModifiedBy>
  <cp:revision>1766</cp:revision>
  <cp:lastPrinted>2012-02-06T21:46:20Z</cp:lastPrinted>
  <dcterms:created xsi:type="dcterms:W3CDTF">2011-09-28T14:35:45Z</dcterms:created>
  <dcterms:modified xsi:type="dcterms:W3CDTF">2019-12-06T09:16:26Z</dcterms:modified>
</cp:coreProperties>
</file>