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805" r:id="rId2"/>
    <p:sldId id="800" r:id="rId3"/>
    <p:sldId id="806" r:id="rId4"/>
    <p:sldId id="807" r:id="rId5"/>
    <p:sldId id="808" r:id="rId6"/>
    <p:sldId id="801" r:id="rId7"/>
    <p:sldId id="811" r:id="rId8"/>
    <p:sldId id="804" r:id="rId9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93"/>
    <p:restoredTop sz="89148" autoAdjust="0"/>
  </p:normalViewPr>
  <p:slideViewPr>
    <p:cSldViewPr>
      <p:cViewPr varScale="1">
        <p:scale>
          <a:sx n="102" d="100"/>
          <a:sy n="102" d="100"/>
        </p:scale>
        <p:origin x="1552" y="19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818"/>
            <a:ext cx="83820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Kinetic calculation of </a:t>
            </a:r>
            <a:r>
              <a:rPr lang="en-US" b="1" dirty="0"/>
              <a:t>pressure</a:t>
            </a:r>
            <a:r>
              <a:rPr lang="en-US" dirty="0"/>
              <a:t>; relation to internal energy density</a:t>
            </a:r>
            <a:endParaRPr lang="en-US" b="1" dirty="0"/>
          </a:p>
          <a:p>
            <a:pPr>
              <a:defRPr/>
            </a:pPr>
            <a:r>
              <a:rPr lang="en-US" dirty="0"/>
              <a:t>Spherical velocity-space coordinates and the distribution of particle speeds</a:t>
            </a:r>
          </a:p>
          <a:p>
            <a:pPr>
              <a:defRPr/>
            </a:pPr>
            <a:r>
              <a:rPr lang="en-US" dirty="0"/>
              <a:t>The equilibrium pdf for a homogeneous, isotropic (ideal) gas is </a:t>
            </a:r>
            <a:r>
              <a:rPr lang="en-US" b="1" dirty="0"/>
              <a:t>Maxwell’s distribution</a:t>
            </a:r>
          </a:p>
          <a:p>
            <a:pPr>
              <a:defRPr/>
            </a:pPr>
            <a:r>
              <a:rPr lang="en-US" dirty="0"/>
              <a:t>Kinetic theory definition of temperature (spread in velocities about mean)</a:t>
            </a:r>
            <a:endParaRPr lang="en-US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KT2: key ideas</a:t>
            </a:r>
          </a:p>
        </p:txBody>
      </p:sp>
    </p:spTree>
    <p:extLst>
      <p:ext uri="{BB962C8B-B14F-4D97-AF65-F5344CB8AC3E}">
        <p14:creationId xmlns:p14="http://schemas.microsoft.com/office/powerpoint/2010/main" val="43659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9296400" cy="5105400"/>
          </a:xfrm>
        </p:spPr>
        <p:txBody>
          <a:bodyPr/>
          <a:lstStyle/>
          <a:p>
            <a:pPr>
              <a:defRPr/>
            </a:pPr>
            <a:r>
              <a:rPr lang="en-US" dirty="0"/>
              <a:t>Classical ideal gas assumptions and validity</a:t>
            </a:r>
          </a:p>
          <a:p>
            <a:pPr>
              <a:defRPr/>
            </a:pPr>
            <a:r>
              <a:rPr lang="en-US" dirty="0"/>
              <a:t>Effusion = gas leak through tiny hole</a:t>
            </a:r>
          </a:p>
          <a:p>
            <a:pPr>
              <a:defRPr/>
            </a:pPr>
            <a:r>
              <a:rPr lang="en-US" b="1" dirty="0"/>
              <a:t>Kinetic derivation of effusion rate</a:t>
            </a:r>
            <a:endParaRPr lang="en-US" dirty="0"/>
          </a:p>
          <a:p>
            <a:pPr lvl="1">
              <a:defRPr/>
            </a:pPr>
            <a:r>
              <a:rPr lang="en-US" dirty="0"/>
              <a:t>Useful for measuring particle flux in applications</a:t>
            </a:r>
          </a:p>
          <a:p>
            <a:pPr>
              <a:defRPr/>
            </a:pPr>
            <a:r>
              <a:rPr lang="en-US" b="1" dirty="0"/>
              <a:t>Velocity distribution for effusing beam</a:t>
            </a:r>
          </a:p>
          <a:p>
            <a:pPr lvl="1">
              <a:defRPr/>
            </a:pPr>
            <a:r>
              <a:rPr lang="en-US" dirty="0"/>
              <a:t>Allows for non-perturbative measurement of velocity distribution inside container</a:t>
            </a:r>
          </a:p>
          <a:p>
            <a:pPr>
              <a:defRPr/>
            </a:pPr>
            <a:r>
              <a:rPr lang="en-US" dirty="0"/>
              <a:t>Simple kinetic theory expression for </a:t>
            </a:r>
            <a:r>
              <a:rPr lang="en-US" b="1" dirty="0"/>
              <a:t>collisional mean-free-path</a:t>
            </a:r>
            <a:r>
              <a:rPr lang="en-US" dirty="0"/>
              <a:t> and collision time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KT3: key ideas</a:t>
            </a:r>
          </a:p>
        </p:txBody>
      </p:sp>
    </p:spTree>
    <p:extLst>
      <p:ext uri="{BB962C8B-B14F-4D97-AF65-F5344CB8AC3E}">
        <p14:creationId xmlns:p14="http://schemas.microsoft.com/office/powerpoint/2010/main" val="288283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B9A404-B04E-1840-AC50-A28760F57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7" y="2889673"/>
            <a:ext cx="9886813" cy="305392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A035910-1809-3C44-8DC2-AA6A6D1F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6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How valid are the assumptions we’ve made?</a:t>
            </a:r>
          </a:p>
        </p:txBody>
      </p:sp>
    </p:spTree>
    <p:extLst>
      <p:ext uri="{BB962C8B-B14F-4D97-AF65-F5344CB8AC3E}">
        <p14:creationId xmlns:p14="http://schemas.microsoft.com/office/powerpoint/2010/main" val="269050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9296400" cy="5105400"/>
          </a:xfrm>
        </p:spPr>
        <p:txBody>
          <a:bodyPr/>
          <a:lstStyle/>
          <a:p>
            <a:pPr>
              <a:defRPr/>
            </a:pPr>
            <a:r>
              <a:rPr lang="en-US" dirty="0"/>
              <a:t>Classical ideal gas assumptions and validity</a:t>
            </a:r>
          </a:p>
          <a:p>
            <a:pPr>
              <a:defRPr/>
            </a:pPr>
            <a:r>
              <a:rPr lang="en-US" dirty="0"/>
              <a:t>Effusion = gas leak through tiny hole</a:t>
            </a:r>
          </a:p>
          <a:p>
            <a:pPr>
              <a:defRPr/>
            </a:pPr>
            <a:r>
              <a:rPr lang="en-US" b="1" dirty="0"/>
              <a:t>Kinetic derivation of effusion rate</a:t>
            </a:r>
            <a:endParaRPr lang="en-US" dirty="0"/>
          </a:p>
          <a:p>
            <a:pPr lvl="1">
              <a:defRPr/>
            </a:pPr>
            <a:r>
              <a:rPr lang="en-US" dirty="0"/>
              <a:t>Useful for measuring particle flux in applications</a:t>
            </a:r>
          </a:p>
          <a:p>
            <a:pPr>
              <a:defRPr/>
            </a:pPr>
            <a:r>
              <a:rPr lang="en-US" b="1" dirty="0"/>
              <a:t>Velocity distribution for effusing beam</a:t>
            </a:r>
          </a:p>
          <a:p>
            <a:pPr lvl="1">
              <a:defRPr/>
            </a:pPr>
            <a:r>
              <a:rPr lang="en-US" dirty="0"/>
              <a:t>Allows for non-perturbative measurement of velocity distribution inside container</a:t>
            </a:r>
          </a:p>
          <a:p>
            <a:pPr>
              <a:defRPr/>
            </a:pPr>
            <a:r>
              <a:rPr lang="en-US" dirty="0"/>
              <a:t>Simple kinetic theory expression for </a:t>
            </a:r>
            <a:r>
              <a:rPr lang="en-US" b="1" dirty="0"/>
              <a:t>collisional mean-free-path</a:t>
            </a:r>
            <a:r>
              <a:rPr lang="en-US" dirty="0"/>
              <a:t> and collision time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KT3: key ideas</a:t>
            </a:r>
          </a:p>
        </p:txBody>
      </p:sp>
    </p:spTree>
    <p:extLst>
      <p:ext uri="{BB962C8B-B14F-4D97-AF65-F5344CB8AC3E}">
        <p14:creationId xmlns:p14="http://schemas.microsoft.com/office/powerpoint/2010/main" val="422880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AFEA20D-B69D-2F4E-93B3-D244DF2B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410163"/>
            <a:ext cx="4013588" cy="350520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8F57E5-855B-2B4B-9383-656D38741B8B}"/>
              </a:ext>
            </a:extLst>
          </p:cNvPr>
          <p:cNvCxnSpPr/>
          <p:nvPr/>
        </p:nvCxnSpPr>
        <p:spPr bwMode="auto">
          <a:xfrm>
            <a:off x="2819400" y="6320135"/>
            <a:ext cx="1295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D7D3646-FC61-254E-81C0-0E3882E48672}"/>
              </a:ext>
            </a:extLst>
          </p:cNvPr>
          <p:cNvSpPr txBox="1"/>
          <p:nvPr/>
        </p:nvSpPr>
        <p:spPr>
          <a:xfrm>
            <a:off x="3268440" y="6243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211367-3C4C-9F41-A468-DD51B94B0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6224341"/>
            <a:ext cx="1399772" cy="300622"/>
          </a:xfrm>
          <a:prstGeom prst="rect">
            <a:avLst/>
          </a:prstGeom>
        </p:spPr>
      </p:pic>
      <p:sp>
        <p:nvSpPr>
          <p:cNvPr id="20" name="Left Brace 19">
            <a:extLst>
              <a:ext uri="{FF2B5EF4-FFF2-40B4-BE49-F238E27FC236}">
                <a16:creationId xmlns:a16="http://schemas.microsoft.com/office/drawing/2014/main" id="{EFA28CB1-FE8D-0144-BA85-F6AEB8CF7C03}"/>
              </a:ext>
            </a:extLst>
          </p:cNvPr>
          <p:cNvSpPr/>
          <p:nvPr/>
        </p:nvSpPr>
        <p:spPr bwMode="auto">
          <a:xfrm rot="16200000">
            <a:off x="5523701" y="5539314"/>
            <a:ext cx="259966" cy="1074795"/>
          </a:xfrm>
          <a:prstGeom prst="lef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3FC5738-8A7C-DC4B-A0C1-46CCBC8C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Effusion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E0AFD-8086-7A4E-919C-E600E45F1CE1}"/>
              </a:ext>
            </a:extLst>
          </p:cNvPr>
          <p:cNvSpPr txBox="1"/>
          <p:nvPr/>
        </p:nvSpPr>
        <p:spPr>
          <a:xfrm>
            <a:off x="6385131" y="2562563"/>
            <a:ext cx="208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 area = 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71512F-B3E5-5B4B-8401-DBD58B17E3BC}"/>
              </a:ext>
            </a:extLst>
          </p:cNvPr>
          <p:cNvCxnSpPr/>
          <p:nvPr/>
        </p:nvCxnSpPr>
        <p:spPr bwMode="auto">
          <a:xfrm>
            <a:off x="6200372" y="4008130"/>
            <a:ext cx="0" cy="38100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0B0E2B7-AA82-2B42-9EE5-E48F0484730F}"/>
              </a:ext>
            </a:extLst>
          </p:cNvPr>
          <p:cNvSpPr/>
          <p:nvPr/>
        </p:nvSpPr>
        <p:spPr bwMode="auto">
          <a:xfrm>
            <a:off x="5105400" y="2410163"/>
            <a:ext cx="1085681" cy="3505200"/>
          </a:xfrm>
          <a:prstGeom prst="rect">
            <a:avLst/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8A5FA1-3A53-4141-9A40-1E634A8F06F0}"/>
              </a:ext>
            </a:extLst>
          </p:cNvPr>
          <p:cNvSpPr txBox="1"/>
          <p:nvPr/>
        </p:nvSpPr>
        <p:spPr>
          <a:xfrm>
            <a:off x="6858000" y="3962400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Hole diameter = 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077360-1B62-7C4D-BF23-B9955DA22391}"/>
              </a:ext>
            </a:extLst>
          </p:cNvPr>
          <p:cNvCxnSpPr>
            <a:cxnSpLocks/>
          </p:cNvCxnSpPr>
          <p:nvPr/>
        </p:nvCxnSpPr>
        <p:spPr bwMode="auto">
          <a:xfrm flipH="1">
            <a:off x="6324600" y="3557392"/>
            <a:ext cx="1044" cy="131940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A7983BA-A1E8-C049-BE61-E612427900A8}"/>
              </a:ext>
            </a:extLst>
          </p:cNvPr>
          <p:cNvSpPr txBox="1"/>
          <p:nvPr/>
        </p:nvSpPr>
        <p:spPr>
          <a:xfrm>
            <a:off x="6244265" y="476610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384174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9525000" cy="3962400"/>
          </a:xfrm>
        </p:spPr>
        <p:txBody>
          <a:bodyPr/>
          <a:lstStyle/>
          <a:p>
            <a:pPr>
              <a:defRPr/>
            </a:pPr>
            <a:r>
              <a:rPr lang="en-US" dirty="0"/>
              <a:t>Will the average speed of the particles that escape the container be greater than, less than, or equal to the average speed of the particles in the container? </a:t>
            </a:r>
          </a:p>
        </p:txBody>
      </p:sp>
    </p:spTree>
    <p:extLst>
      <p:ext uri="{BB962C8B-B14F-4D97-AF65-F5344CB8AC3E}">
        <p14:creationId xmlns:p14="http://schemas.microsoft.com/office/powerpoint/2010/main" val="56409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AFEA20D-B69D-2F4E-93B3-D244DF2B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410163"/>
            <a:ext cx="4013588" cy="350520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8F57E5-855B-2B4B-9383-656D38741B8B}"/>
              </a:ext>
            </a:extLst>
          </p:cNvPr>
          <p:cNvCxnSpPr/>
          <p:nvPr/>
        </p:nvCxnSpPr>
        <p:spPr bwMode="auto">
          <a:xfrm>
            <a:off x="2819400" y="6320135"/>
            <a:ext cx="1295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D7D3646-FC61-254E-81C0-0E3882E48672}"/>
              </a:ext>
            </a:extLst>
          </p:cNvPr>
          <p:cNvSpPr txBox="1"/>
          <p:nvPr/>
        </p:nvSpPr>
        <p:spPr>
          <a:xfrm>
            <a:off x="3268440" y="6243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211367-3C4C-9F41-A468-DD51B94B0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6224341"/>
            <a:ext cx="1399772" cy="300622"/>
          </a:xfrm>
          <a:prstGeom prst="rect">
            <a:avLst/>
          </a:prstGeom>
        </p:spPr>
      </p:pic>
      <p:sp>
        <p:nvSpPr>
          <p:cNvPr id="20" name="Left Brace 19">
            <a:extLst>
              <a:ext uri="{FF2B5EF4-FFF2-40B4-BE49-F238E27FC236}">
                <a16:creationId xmlns:a16="http://schemas.microsoft.com/office/drawing/2014/main" id="{EFA28CB1-FE8D-0144-BA85-F6AEB8CF7C03}"/>
              </a:ext>
            </a:extLst>
          </p:cNvPr>
          <p:cNvSpPr/>
          <p:nvPr/>
        </p:nvSpPr>
        <p:spPr bwMode="auto">
          <a:xfrm rot="16200000">
            <a:off x="5523701" y="5539314"/>
            <a:ext cx="259966" cy="1074795"/>
          </a:xfrm>
          <a:prstGeom prst="lef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3FC5738-8A7C-DC4B-A0C1-46CCBC8CB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Effusion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E0AFD-8086-7A4E-919C-E600E45F1CE1}"/>
              </a:ext>
            </a:extLst>
          </p:cNvPr>
          <p:cNvSpPr txBox="1"/>
          <p:nvPr/>
        </p:nvSpPr>
        <p:spPr>
          <a:xfrm>
            <a:off x="6385131" y="2562563"/>
            <a:ext cx="208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 area = 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71512F-B3E5-5B4B-8401-DBD58B17E3BC}"/>
              </a:ext>
            </a:extLst>
          </p:cNvPr>
          <p:cNvCxnSpPr/>
          <p:nvPr/>
        </p:nvCxnSpPr>
        <p:spPr bwMode="auto">
          <a:xfrm>
            <a:off x="6200372" y="4008130"/>
            <a:ext cx="0" cy="38100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0B0E2B7-AA82-2B42-9EE5-E48F0484730F}"/>
              </a:ext>
            </a:extLst>
          </p:cNvPr>
          <p:cNvSpPr/>
          <p:nvPr/>
        </p:nvSpPr>
        <p:spPr bwMode="auto">
          <a:xfrm>
            <a:off x="5105400" y="2410163"/>
            <a:ext cx="1085681" cy="3505200"/>
          </a:xfrm>
          <a:prstGeom prst="rect">
            <a:avLst/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8A5FA1-3A53-4141-9A40-1E634A8F06F0}"/>
              </a:ext>
            </a:extLst>
          </p:cNvPr>
          <p:cNvSpPr txBox="1"/>
          <p:nvPr/>
        </p:nvSpPr>
        <p:spPr>
          <a:xfrm>
            <a:off x="6858000" y="3962400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Hole diameter = 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077360-1B62-7C4D-BF23-B9955DA22391}"/>
              </a:ext>
            </a:extLst>
          </p:cNvPr>
          <p:cNvCxnSpPr>
            <a:cxnSpLocks/>
          </p:cNvCxnSpPr>
          <p:nvPr/>
        </p:nvCxnSpPr>
        <p:spPr bwMode="auto">
          <a:xfrm flipH="1">
            <a:off x="6324600" y="3557392"/>
            <a:ext cx="1044" cy="131940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A7983BA-A1E8-C049-BE61-E612427900A8}"/>
              </a:ext>
            </a:extLst>
          </p:cNvPr>
          <p:cNvSpPr txBox="1"/>
          <p:nvPr/>
        </p:nvSpPr>
        <p:spPr>
          <a:xfrm>
            <a:off x="6244265" y="476610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285132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9296400" cy="5105400"/>
          </a:xfrm>
        </p:spPr>
        <p:txBody>
          <a:bodyPr/>
          <a:lstStyle/>
          <a:p>
            <a:pPr>
              <a:defRPr/>
            </a:pPr>
            <a:r>
              <a:rPr lang="en-US" dirty="0"/>
              <a:t>Classical ideal gas assumptions and validity</a:t>
            </a:r>
          </a:p>
          <a:p>
            <a:pPr>
              <a:defRPr/>
            </a:pPr>
            <a:r>
              <a:rPr lang="en-US" dirty="0"/>
              <a:t>Effusion = gas leak through tiny hole</a:t>
            </a:r>
          </a:p>
          <a:p>
            <a:pPr>
              <a:defRPr/>
            </a:pPr>
            <a:r>
              <a:rPr lang="en-US" b="1" dirty="0"/>
              <a:t>Kinetic derivation of effusion rate</a:t>
            </a:r>
            <a:endParaRPr lang="en-US" dirty="0"/>
          </a:p>
          <a:p>
            <a:pPr lvl="1">
              <a:defRPr/>
            </a:pPr>
            <a:r>
              <a:rPr lang="en-US" dirty="0"/>
              <a:t>Useful for measuring particle flux in applications</a:t>
            </a:r>
          </a:p>
          <a:p>
            <a:pPr>
              <a:defRPr/>
            </a:pPr>
            <a:r>
              <a:rPr lang="en-US" b="1" dirty="0"/>
              <a:t>Velocity distribution for effusing beam</a:t>
            </a:r>
          </a:p>
          <a:p>
            <a:pPr lvl="1">
              <a:defRPr/>
            </a:pPr>
            <a:r>
              <a:rPr lang="en-US" dirty="0"/>
              <a:t>Allows for non-perturbative measurement of velocity distribution inside container</a:t>
            </a:r>
          </a:p>
          <a:p>
            <a:pPr>
              <a:defRPr/>
            </a:pPr>
            <a:r>
              <a:rPr lang="en-US" dirty="0"/>
              <a:t>Simple kinetic theory expression for </a:t>
            </a:r>
            <a:r>
              <a:rPr lang="en-US" b="1" dirty="0"/>
              <a:t>collisional mean-free-path</a:t>
            </a:r>
            <a:r>
              <a:rPr lang="en-US" dirty="0"/>
              <a:t> and collision time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KT3: key ideas</a:t>
            </a:r>
          </a:p>
        </p:txBody>
      </p:sp>
    </p:spTree>
    <p:extLst>
      <p:ext uri="{BB962C8B-B14F-4D97-AF65-F5344CB8AC3E}">
        <p14:creationId xmlns:p14="http://schemas.microsoft.com/office/powerpoint/2010/main" val="38569631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99332</TotalTime>
  <Words>270</Words>
  <Application>Microsoft Macintosh PowerPoint</Application>
  <PresentationFormat>Custom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Gill Sans</vt:lpstr>
      <vt:lpstr>Blank Presentation</vt:lpstr>
      <vt:lpstr>KT2: key ideas</vt:lpstr>
      <vt:lpstr>KT3: key ideas</vt:lpstr>
      <vt:lpstr>How valid are the assumptions we’ve made?</vt:lpstr>
      <vt:lpstr>KT3: key ideas</vt:lpstr>
      <vt:lpstr>Effusion</vt:lpstr>
      <vt:lpstr>Will the average speed of the particles that escape the container be greater than, less than, or equal to the average speed of the particles in the container? </vt:lpstr>
      <vt:lpstr>Effusion</vt:lpstr>
      <vt:lpstr>KT3: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1758</cp:revision>
  <cp:lastPrinted>2012-02-06T21:46:20Z</cp:lastPrinted>
  <dcterms:created xsi:type="dcterms:W3CDTF">2011-09-28T14:35:45Z</dcterms:created>
  <dcterms:modified xsi:type="dcterms:W3CDTF">2019-11-22T11:49:28Z</dcterms:modified>
</cp:coreProperties>
</file>