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808" r:id="rId2"/>
    <p:sldId id="807" r:id="rId3"/>
    <p:sldId id="810" r:id="rId4"/>
    <p:sldId id="801" r:id="rId5"/>
    <p:sldId id="803" r:id="rId6"/>
    <p:sldId id="804" r:id="rId7"/>
    <p:sldId id="806" r:id="rId8"/>
    <p:sldId id="805" r:id="rId9"/>
    <p:sldId id="802" r:id="rId10"/>
    <p:sldId id="809" r:id="rId11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0109"/>
    <a:srgbClr val="FF950A"/>
    <a:srgbClr val="FF7800"/>
    <a:srgbClr val="FEFF59"/>
    <a:srgbClr val="732D28"/>
    <a:srgbClr val="73252D"/>
    <a:srgbClr val="731C26"/>
    <a:srgbClr val="730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89148" autoAdjust="0"/>
  </p:normalViewPr>
  <p:slideViewPr>
    <p:cSldViewPr>
      <p:cViewPr varScale="1">
        <p:scale>
          <a:sx n="102" d="100"/>
          <a:sy n="102" d="100"/>
        </p:scale>
        <p:origin x="1552" y="19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notesViewPr>
    <p:cSldViewPr>
      <p:cViewPr>
        <p:scale>
          <a:sx n="164" d="100"/>
          <a:sy n="164" d="100"/>
        </p:scale>
        <p:origin x="-1072" y="4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3957652-8836-3140-B0E8-5DA6A7960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49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9" y="2414493"/>
            <a:ext cx="8549641" cy="166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2" y="4404361"/>
            <a:ext cx="7040882" cy="198628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12" y="1"/>
            <a:ext cx="2514601" cy="690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" y="1"/>
            <a:ext cx="7376161" cy="690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57" y="4994495"/>
            <a:ext cx="8549641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57" y="3294280"/>
            <a:ext cx="8549641" cy="17002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4" y="2245362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2" y="2245362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11258"/>
            <a:ext cx="9052562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798"/>
            <a:ext cx="4444206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61"/>
            <a:ext cx="4444206" cy="44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8"/>
            <a:ext cx="4445952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61"/>
            <a:ext cx="4445952" cy="44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34" y="309460"/>
            <a:ext cx="3309145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9" y="309466"/>
            <a:ext cx="5622925" cy="66335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34" y="1626455"/>
            <a:ext cx="3309145" cy="53165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9" y="5440680"/>
            <a:ext cx="6035040" cy="642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9" y="694481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9" y="6082985"/>
            <a:ext cx="6035040" cy="912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985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9859963" y="71501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753600" cy="7467600"/>
          </a:xfrm>
        </p:spPr>
        <p:txBody>
          <a:bodyPr/>
          <a:lstStyle/>
          <a:p>
            <a:pPr>
              <a:defRPr/>
            </a:pPr>
            <a:r>
              <a:rPr lang="en-US" dirty="0"/>
              <a:t>Kinetic Theory</a:t>
            </a:r>
            <a:br>
              <a:rPr lang="en-US" dirty="0"/>
            </a:br>
            <a:r>
              <a:rPr lang="en-US" sz="2000" dirty="0"/>
              <a:t>http://www-</a:t>
            </a:r>
            <a:r>
              <a:rPr lang="en-US" sz="2000" dirty="0" err="1"/>
              <a:t>thphys.physics.ox.ac.uk</a:t>
            </a:r>
            <a:r>
              <a:rPr lang="en-US" sz="2000" dirty="0"/>
              <a:t>/people/</a:t>
            </a:r>
            <a:r>
              <a:rPr lang="en-US" sz="2000" dirty="0" err="1"/>
              <a:t>mbarnes</a:t>
            </a:r>
            <a:r>
              <a:rPr lang="en-US" sz="2000" dirty="0"/>
              <a:t>/teaching/</a:t>
            </a:r>
            <a:r>
              <a:rPr lang="en-US" sz="2000" dirty="0" err="1"/>
              <a:t>stat_phys</a:t>
            </a:r>
            <a:r>
              <a:rPr lang="en-US" sz="2000" dirty="0"/>
              <a:t>/</a:t>
            </a:r>
            <a:r>
              <a:rPr lang="en-US" sz="2000" dirty="0" err="1"/>
              <a:t>index.html</a:t>
            </a: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/>
              <a:t>Michael Barnes</a:t>
            </a:r>
            <a:br>
              <a:rPr lang="en-US" sz="3600" dirty="0"/>
            </a:br>
            <a:r>
              <a:rPr lang="en-US" sz="3600" dirty="0" err="1"/>
              <a:t>michael.barnes@physics.ox.ac.uk</a:t>
            </a:r>
            <a:endParaRPr lang="en-US" sz="3600" dirty="0"/>
          </a:p>
        </p:txBody>
      </p:sp>
      <p:pic>
        <p:nvPicPr>
          <p:cNvPr id="9" name="Picture 8" descr="vspace_structure.pdf">
            <a:extLst>
              <a:ext uri="{FF2B5EF4-FFF2-40B4-BE49-F238E27FC236}">
                <a16:creationId xmlns:a16="http://schemas.microsoft.com/office/drawing/2014/main" id="{2194F479-D88D-034E-AA19-FA9233C70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23" y="1752600"/>
            <a:ext cx="4878977" cy="392561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9842EB51-3A2E-0244-95A0-4196E215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55626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0" dirty="0"/>
              <a:t>v</a:t>
            </a:r>
            <a:r>
              <a:rPr lang="en-US" b="0" baseline="-25000" dirty="0"/>
              <a:t>||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727CA-8C52-E749-A0FD-AF656A2345E9}"/>
              </a:ext>
            </a:extLst>
          </p:cNvPr>
          <p:cNvGrpSpPr/>
          <p:nvPr/>
        </p:nvGrpSpPr>
        <p:grpSpPr>
          <a:xfrm>
            <a:off x="1981201" y="3276600"/>
            <a:ext cx="914400" cy="533400"/>
            <a:chOff x="1244600" y="4254500"/>
            <a:chExt cx="914400" cy="533400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7B12FAFA-02F3-E143-A36E-079C1C814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600" y="4254500"/>
              <a:ext cx="914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b="0" dirty="0"/>
                <a:t>v</a:t>
              </a:r>
              <a:endParaRPr lang="en-US" b="0" baseline="-25000" dirty="0"/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65DFEFA9-16B1-5A43-A725-63AC9441916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5838804"/>
                </p:ext>
              </p:extLst>
            </p:nvPr>
          </p:nvGraphicFramePr>
          <p:xfrm>
            <a:off x="1676400" y="4495800"/>
            <a:ext cx="270630" cy="179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4" imgW="139700" imgH="152400" progId="Equation.3">
                    <p:embed/>
                  </p:oleObj>
                </mc:Choice>
                <mc:Fallback>
                  <p:oleObj name="Equation" r:id="rId4" imgW="139700" imgH="1524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76400" y="4495800"/>
                          <a:ext cx="270630" cy="1798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0BADB5-3064-7A49-92FB-C9E60ABA6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1905000"/>
            <a:ext cx="850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9818"/>
            <a:ext cx="9296400" cy="5652982"/>
          </a:xfrm>
        </p:spPr>
        <p:txBody>
          <a:bodyPr/>
          <a:lstStyle/>
          <a:p>
            <a:pPr>
              <a:defRPr/>
            </a:pPr>
            <a:r>
              <a:rPr lang="en-US" dirty="0"/>
              <a:t>Tracking individual particles hopeless; must rely on statistical treatment</a:t>
            </a:r>
          </a:p>
          <a:p>
            <a:pPr>
              <a:defRPr/>
            </a:pPr>
            <a:r>
              <a:rPr lang="en-US" dirty="0"/>
              <a:t>The aim (in this course) of kinetic theory is to determine macroscopic behavior of classical ideal gas:</a:t>
            </a:r>
          </a:p>
          <a:p>
            <a:pPr lvl="1">
              <a:defRPr/>
            </a:pPr>
            <a:r>
              <a:rPr lang="en-US" dirty="0"/>
              <a:t>N identical point particles (hard spheres) that interact only through elastic collisions</a:t>
            </a:r>
          </a:p>
          <a:p>
            <a:pPr lvl="1">
              <a:defRPr/>
            </a:pPr>
            <a:r>
              <a:rPr lang="en-US" dirty="0"/>
              <a:t>Positions/velocities assumed to be random variables </a:t>
            </a:r>
          </a:p>
          <a:p>
            <a:pPr>
              <a:defRPr/>
            </a:pPr>
            <a:r>
              <a:rPr lang="en-US" dirty="0"/>
              <a:t>Micro related to macro via </a:t>
            </a:r>
            <a:r>
              <a:rPr lang="en-US" b="1" dirty="0"/>
              <a:t>statistical averages</a:t>
            </a:r>
          </a:p>
          <a:p>
            <a:pPr>
              <a:defRPr/>
            </a:pPr>
            <a:r>
              <a:rPr lang="en-US" dirty="0"/>
              <a:t>Statistical averages are very good approximation in </a:t>
            </a:r>
            <a:r>
              <a:rPr lang="en-US" b="1" dirty="0"/>
              <a:t>thermodynamic limit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latin typeface="Bookman Old Style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KT1: key ideas</a:t>
            </a:r>
          </a:p>
        </p:txBody>
      </p:sp>
    </p:spTree>
    <p:extLst>
      <p:ext uri="{BB962C8B-B14F-4D97-AF65-F5344CB8AC3E}">
        <p14:creationId xmlns:p14="http://schemas.microsoft.com/office/powerpoint/2010/main" val="124873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21F5C8-4C33-7C45-9E6F-276AFD54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Universal thermodynamic equilibrium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1DC0E-AF36-B446-8752-0B7DFEBA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0147"/>
            <a:ext cx="8839200" cy="60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A8D633-4247-5C42-8E18-75BD3E06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2200"/>
            <a:ext cx="4191000" cy="4191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21F5C8-4C33-7C45-9E6F-276AFD54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tracking: deterministic?</a:t>
            </a:r>
          </a:p>
        </p:txBody>
      </p:sp>
    </p:spTree>
    <p:extLst>
      <p:ext uri="{BB962C8B-B14F-4D97-AF65-F5344CB8AC3E}">
        <p14:creationId xmlns:p14="http://schemas.microsoft.com/office/powerpoint/2010/main" val="127546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tracking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961458-5969-3E4F-AD9F-07ADA2BDB8EB}"/>
              </a:ext>
            </a:extLst>
          </p:cNvPr>
          <p:cNvSpPr>
            <a:spLocks noChangeAspect="1"/>
          </p:cNvSpPr>
          <p:nvPr/>
        </p:nvSpPr>
        <p:spPr bwMode="auto">
          <a:xfrm>
            <a:off x="3200400" y="21717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39B3B0-5B76-D04A-8FF1-403E19508AF3}"/>
              </a:ext>
            </a:extLst>
          </p:cNvPr>
          <p:cNvSpPr>
            <a:spLocks noChangeAspect="1"/>
          </p:cNvSpPr>
          <p:nvPr/>
        </p:nvSpPr>
        <p:spPr bwMode="auto">
          <a:xfrm>
            <a:off x="5105400" y="38460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F318B2-E17A-EE4C-90B4-D8EDE8DDA053}"/>
              </a:ext>
            </a:extLst>
          </p:cNvPr>
          <p:cNvSpPr>
            <a:spLocks noChangeAspect="1"/>
          </p:cNvSpPr>
          <p:nvPr/>
        </p:nvSpPr>
        <p:spPr bwMode="auto">
          <a:xfrm>
            <a:off x="8382000" y="19812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D33E12-203D-8241-9F28-967DC917C7EC}"/>
              </a:ext>
            </a:extLst>
          </p:cNvPr>
          <p:cNvSpPr>
            <a:spLocks noChangeAspect="1"/>
          </p:cNvSpPr>
          <p:nvPr/>
        </p:nvSpPr>
        <p:spPr bwMode="auto">
          <a:xfrm>
            <a:off x="914400" y="49107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50DBCD-30FB-7B45-B306-79D8FAB1A5AE}"/>
              </a:ext>
            </a:extLst>
          </p:cNvPr>
          <p:cNvSpPr>
            <a:spLocks noChangeAspect="1"/>
          </p:cNvSpPr>
          <p:nvPr/>
        </p:nvSpPr>
        <p:spPr bwMode="auto">
          <a:xfrm>
            <a:off x="2667000" y="71205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1EB25D-1EDC-654F-A8B4-081C06FA95C5}"/>
              </a:ext>
            </a:extLst>
          </p:cNvPr>
          <p:cNvSpPr>
            <a:spLocks noChangeAspect="1"/>
          </p:cNvSpPr>
          <p:nvPr/>
        </p:nvSpPr>
        <p:spPr bwMode="auto">
          <a:xfrm>
            <a:off x="7848600" y="65109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3B5FC1-D9B0-BC4D-8D67-0C91EAABFA9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" y="3657600"/>
            <a:ext cx="4191000" cy="107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/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blipFill>
                <a:blip r:embed="rId2"/>
                <a:stretch>
                  <a:fillRect l="-19048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5B5726C-391E-354F-B7B2-3E46EB677546}"/>
              </a:ext>
            </a:extLst>
          </p:cNvPr>
          <p:cNvCxnSpPr>
            <a:cxnSpLocks noChangeAspect="1"/>
          </p:cNvCxnSpPr>
          <p:nvPr/>
        </p:nvCxnSpPr>
        <p:spPr bwMode="auto">
          <a:xfrm flipV="1">
            <a:off x="986401" y="4817091"/>
            <a:ext cx="461399" cy="1179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D9CF70-A944-A345-8535-F4ADDE207F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57800" y="3800412"/>
            <a:ext cx="53236" cy="1077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3E99935-FA6E-AC4E-AAAE-01F0BC4FAE16}"/>
              </a:ext>
            </a:extLst>
          </p:cNvPr>
          <p:cNvSpPr txBox="1"/>
          <p:nvPr/>
        </p:nvSpPr>
        <p:spPr>
          <a:xfrm>
            <a:off x="5257800" y="3566490"/>
            <a:ext cx="32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712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tracking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961458-5969-3E4F-AD9F-07ADA2BDB8EB}"/>
              </a:ext>
            </a:extLst>
          </p:cNvPr>
          <p:cNvSpPr>
            <a:spLocks noChangeAspect="1"/>
          </p:cNvSpPr>
          <p:nvPr/>
        </p:nvSpPr>
        <p:spPr bwMode="auto">
          <a:xfrm>
            <a:off x="3200400" y="21717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39B3B0-5B76-D04A-8FF1-403E19508AF3}"/>
              </a:ext>
            </a:extLst>
          </p:cNvPr>
          <p:cNvSpPr>
            <a:spLocks noChangeAspect="1"/>
          </p:cNvSpPr>
          <p:nvPr/>
        </p:nvSpPr>
        <p:spPr bwMode="auto">
          <a:xfrm>
            <a:off x="5105400" y="38460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F318B2-E17A-EE4C-90B4-D8EDE8DDA053}"/>
              </a:ext>
            </a:extLst>
          </p:cNvPr>
          <p:cNvSpPr>
            <a:spLocks noChangeAspect="1"/>
          </p:cNvSpPr>
          <p:nvPr/>
        </p:nvSpPr>
        <p:spPr bwMode="auto">
          <a:xfrm>
            <a:off x="8382000" y="19812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D33E12-203D-8241-9F28-967DC917C7EC}"/>
              </a:ext>
            </a:extLst>
          </p:cNvPr>
          <p:cNvSpPr>
            <a:spLocks noChangeAspect="1"/>
          </p:cNvSpPr>
          <p:nvPr/>
        </p:nvSpPr>
        <p:spPr bwMode="auto">
          <a:xfrm>
            <a:off x="4881000" y="39666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50DBCD-30FB-7B45-B306-79D8FAB1A5AE}"/>
              </a:ext>
            </a:extLst>
          </p:cNvPr>
          <p:cNvSpPr>
            <a:spLocks noChangeAspect="1"/>
          </p:cNvSpPr>
          <p:nvPr/>
        </p:nvSpPr>
        <p:spPr bwMode="auto">
          <a:xfrm>
            <a:off x="2667000" y="71205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1EB25D-1EDC-654F-A8B4-081C06FA95C5}"/>
              </a:ext>
            </a:extLst>
          </p:cNvPr>
          <p:cNvSpPr>
            <a:spLocks noChangeAspect="1"/>
          </p:cNvSpPr>
          <p:nvPr/>
        </p:nvSpPr>
        <p:spPr bwMode="auto">
          <a:xfrm>
            <a:off x="7848600" y="65109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3B5FC1-D9B0-BC4D-8D67-0C91EAABFA9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" y="3657600"/>
            <a:ext cx="4191000" cy="107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/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blipFill>
                <a:blip r:embed="rId2"/>
                <a:stretch>
                  <a:fillRect l="-19048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F29B6C-CF44-1B46-B8D7-9255BE1CE979}"/>
              </a:ext>
            </a:extLst>
          </p:cNvPr>
          <p:cNvCxnSpPr>
            <a:cxnSpLocks noChangeAspect="1"/>
            <a:endCxn id="34" idx="5"/>
          </p:cNvCxnSpPr>
          <p:nvPr/>
        </p:nvCxnSpPr>
        <p:spPr bwMode="auto">
          <a:xfrm flipV="1">
            <a:off x="4928446" y="3907456"/>
            <a:ext cx="238410" cy="92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FAD2E2-ED18-744D-A1A0-A1D301859C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57800" y="3800412"/>
            <a:ext cx="53236" cy="1077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07CEC1-F155-7D43-A73D-2082F6515DB0}"/>
              </a:ext>
            </a:extLst>
          </p:cNvPr>
          <p:cNvSpPr txBox="1"/>
          <p:nvPr/>
        </p:nvSpPr>
        <p:spPr>
          <a:xfrm>
            <a:off x="5257800" y="3566490"/>
            <a:ext cx="32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4A845-307B-074B-8D6E-B9632DCC695A}"/>
              </a:ext>
            </a:extLst>
          </p:cNvPr>
          <p:cNvCxnSpPr>
            <a:cxnSpLocks noChangeAspect="1"/>
          </p:cNvCxnSpPr>
          <p:nvPr/>
        </p:nvCxnSpPr>
        <p:spPr bwMode="auto">
          <a:xfrm rot="3780000" flipV="1">
            <a:off x="5130150" y="3953683"/>
            <a:ext cx="238410" cy="92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917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tracking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961458-5969-3E4F-AD9F-07ADA2BDB8EB}"/>
              </a:ext>
            </a:extLst>
          </p:cNvPr>
          <p:cNvSpPr>
            <a:spLocks noChangeAspect="1"/>
          </p:cNvSpPr>
          <p:nvPr/>
        </p:nvSpPr>
        <p:spPr bwMode="auto">
          <a:xfrm>
            <a:off x="3200400" y="21717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39B3B0-5B76-D04A-8FF1-403E19508AF3}"/>
              </a:ext>
            </a:extLst>
          </p:cNvPr>
          <p:cNvSpPr>
            <a:spLocks noChangeAspect="1"/>
          </p:cNvSpPr>
          <p:nvPr/>
        </p:nvSpPr>
        <p:spPr bwMode="auto">
          <a:xfrm>
            <a:off x="5105400" y="38460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F318B2-E17A-EE4C-90B4-D8EDE8DDA053}"/>
              </a:ext>
            </a:extLst>
          </p:cNvPr>
          <p:cNvSpPr>
            <a:spLocks noChangeAspect="1"/>
          </p:cNvSpPr>
          <p:nvPr/>
        </p:nvSpPr>
        <p:spPr bwMode="auto">
          <a:xfrm>
            <a:off x="8382000" y="19812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D33E12-203D-8241-9F28-967DC917C7EC}"/>
              </a:ext>
            </a:extLst>
          </p:cNvPr>
          <p:cNvSpPr>
            <a:spLocks noChangeAspect="1"/>
          </p:cNvSpPr>
          <p:nvPr/>
        </p:nvSpPr>
        <p:spPr bwMode="auto">
          <a:xfrm>
            <a:off x="914400" y="49107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50DBCD-30FB-7B45-B306-79D8FAB1A5AE}"/>
              </a:ext>
            </a:extLst>
          </p:cNvPr>
          <p:cNvSpPr>
            <a:spLocks noChangeAspect="1"/>
          </p:cNvSpPr>
          <p:nvPr/>
        </p:nvSpPr>
        <p:spPr bwMode="auto">
          <a:xfrm>
            <a:off x="2667000" y="71205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1EB25D-1EDC-654F-A8B4-081C06FA95C5}"/>
              </a:ext>
            </a:extLst>
          </p:cNvPr>
          <p:cNvSpPr>
            <a:spLocks noChangeAspect="1"/>
          </p:cNvSpPr>
          <p:nvPr/>
        </p:nvSpPr>
        <p:spPr bwMode="auto">
          <a:xfrm>
            <a:off x="7848600" y="65109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3B5FC1-D9B0-BC4D-8D67-0C91EAABFA9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" y="3657600"/>
            <a:ext cx="4191000" cy="107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/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blipFill>
                <a:blip r:embed="rId2"/>
                <a:stretch>
                  <a:fillRect l="-19048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5B5726C-391E-354F-B7B2-3E46EB677546}"/>
              </a:ext>
            </a:extLst>
          </p:cNvPr>
          <p:cNvCxnSpPr>
            <a:cxnSpLocks noChangeAspect="1"/>
          </p:cNvCxnSpPr>
          <p:nvPr/>
        </p:nvCxnSpPr>
        <p:spPr bwMode="auto">
          <a:xfrm flipV="1">
            <a:off x="986401" y="4817091"/>
            <a:ext cx="461399" cy="1179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D9CF70-A944-A345-8535-F4ADDE207F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57800" y="3800412"/>
            <a:ext cx="53236" cy="1077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3E99935-FA6E-AC4E-AAAE-01F0BC4FAE16}"/>
              </a:ext>
            </a:extLst>
          </p:cNvPr>
          <p:cNvSpPr txBox="1"/>
          <p:nvPr/>
        </p:nvSpPr>
        <p:spPr>
          <a:xfrm>
            <a:off x="5257800" y="3566490"/>
            <a:ext cx="32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EC958-3372-3146-B45D-30B7018436F8}"/>
              </a:ext>
            </a:extLst>
          </p:cNvPr>
          <p:cNvSpPr/>
          <p:nvPr/>
        </p:nvSpPr>
        <p:spPr bwMode="auto">
          <a:xfrm>
            <a:off x="762000" y="4648200"/>
            <a:ext cx="838200" cy="53340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32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tracking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A940A9-B56C-0F4F-8A61-20F330031816}"/>
              </a:ext>
            </a:extLst>
          </p:cNvPr>
          <p:cNvSpPr>
            <a:spLocks noChangeAspect="1"/>
          </p:cNvSpPr>
          <p:nvPr/>
        </p:nvSpPr>
        <p:spPr bwMode="auto">
          <a:xfrm>
            <a:off x="762000" y="5486400"/>
            <a:ext cx="1620000" cy="162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A0AABD-AE50-9B4D-9462-EA6A0360192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85447" y="1905000"/>
            <a:ext cx="7253753" cy="439140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A68663-5A2F-3942-B17E-2D4FA6B03DB8}"/>
                  </a:ext>
                </a:extLst>
              </p:cNvPr>
              <p:cNvSpPr txBox="1"/>
              <p:nvPr/>
            </p:nvSpPr>
            <p:spPr>
              <a:xfrm>
                <a:off x="8610600" y="2438400"/>
                <a:ext cx="424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A68663-5A2F-3942-B17E-2D4FA6B0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438400"/>
                <a:ext cx="424732" cy="369332"/>
              </a:xfrm>
              <a:prstGeom prst="rect">
                <a:avLst/>
              </a:prstGeom>
              <a:blipFill>
                <a:blip r:embed="rId2"/>
                <a:stretch>
                  <a:fillRect l="-11765" r="-5882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342A40-64ED-1E4C-B5B5-D12442DF5A91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6435" y="1752600"/>
            <a:ext cx="7050365" cy="452412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A8862-EA85-E743-AC6D-B91E7FE43E2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05800" y="2057400"/>
            <a:ext cx="321946" cy="42493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2349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tracking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961458-5969-3E4F-AD9F-07ADA2BDB8EB}"/>
              </a:ext>
            </a:extLst>
          </p:cNvPr>
          <p:cNvSpPr>
            <a:spLocks noChangeAspect="1"/>
          </p:cNvSpPr>
          <p:nvPr/>
        </p:nvSpPr>
        <p:spPr bwMode="auto">
          <a:xfrm>
            <a:off x="3200400" y="21717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39B3B0-5B76-D04A-8FF1-403E19508AF3}"/>
              </a:ext>
            </a:extLst>
          </p:cNvPr>
          <p:cNvSpPr>
            <a:spLocks noChangeAspect="1"/>
          </p:cNvSpPr>
          <p:nvPr/>
        </p:nvSpPr>
        <p:spPr bwMode="auto">
          <a:xfrm>
            <a:off x="5105400" y="38460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F318B2-E17A-EE4C-90B4-D8EDE8DDA053}"/>
              </a:ext>
            </a:extLst>
          </p:cNvPr>
          <p:cNvSpPr>
            <a:spLocks noChangeAspect="1"/>
          </p:cNvSpPr>
          <p:nvPr/>
        </p:nvSpPr>
        <p:spPr bwMode="auto">
          <a:xfrm>
            <a:off x="8382000" y="19812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D33E12-203D-8241-9F28-967DC917C7EC}"/>
              </a:ext>
            </a:extLst>
          </p:cNvPr>
          <p:cNvSpPr>
            <a:spLocks noChangeAspect="1"/>
          </p:cNvSpPr>
          <p:nvPr/>
        </p:nvSpPr>
        <p:spPr bwMode="auto">
          <a:xfrm>
            <a:off x="4881000" y="39666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50DBCD-30FB-7B45-B306-79D8FAB1A5AE}"/>
              </a:ext>
            </a:extLst>
          </p:cNvPr>
          <p:cNvSpPr>
            <a:spLocks noChangeAspect="1"/>
          </p:cNvSpPr>
          <p:nvPr/>
        </p:nvSpPr>
        <p:spPr bwMode="auto">
          <a:xfrm>
            <a:off x="2667000" y="71205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1EB25D-1EDC-654F-A8B4-081C06FA95C5}"/>
              </a:ext>
            </a:extLst>
          </p:cNvPr>
          <p:cNvSpPr>
            <a:spLocks noChangeAspect="1"/>
          </p:cNvSpPr>
          <p:nvPr/>
        </p:nvSpPr>
        <p:spPr bwMode="auto">
          <a:xfrm>
            <a:off x="7848600" y="6510900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3B5FC1-D9B0-BC4D-8D67-0C91EAABFA9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" y="3657600"/>
            <a:ext cx="4191000" cy="107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/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FFAA85-92B8-D14E-A27F-EFDE74CF9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72" y="3821668"/>
                <a:ext cx="243656" cy="369332"/>
              </a:xfrm>
              <a:prstGeom prst="rect">
                <a:avLst/>
              </a:prstGeom>
              <a:blipFill>
                <a:blip r:embed="rId2"/>
                <a:stretch>
                  <a:fillRect l="-19048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F29B6C-CF44-1B46-B8D7-9255BE1CE979}"/>
              </a:ext>
            </a:extLst>
          </p:cNvPr>
          <p:cNvCxnSpPr>
            <a:cxnSpLocks noChangeAspect="1"/>
            <a:endCxn id="34" idx="5"/>
          </p:cNvCxnSpPr>
          <p:nvPr/>
        </p:nvCxnSpPr>
        <p:spPr bwMode="auto">
          <a:xfrm flipV="1">
            <a:off x="4928446" y="3907456"/>
            <a:ext cx="238410" cy="92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FAD2E2-ED18-744D-A1A0-A1D301859C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57800" y="3800412"/>
            <a:ext cx="53236" cy="1077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07CEC1-F155-7D43-A73D-2082F6515DB0}"/>
              </a:ext>
            </a:extLst>
          </p:cNvPr>
          <p:cNvSpPr txBox="1"/>
          <p:nvPr/>
        </p:nvSpPr>
        <p:spPr>
          <a:xfrm>
            <a:off x="5257800" y="3566490"/>
            <a:ext cx="32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4A845-307B-074B-8D6E-B9632DCC695A}"/>
              </a:ext>
            </a:extLst>
          </p:cNvPr>
          <p:cNvCxnSpPr>
            <a:cxnSpLocks noChangeAspect="1"/>
          </p:cNvCxnSpPr>
          <p:nvPr/>
        </p:nvCxnSpPr>
        <p:spPr bwMode="auto">
          <a:xfrm rot="3780000" flipV="1">
            <a:off x="5130150" y="3953683"/>
            <a:ext cx="238410" cy="92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3F119-E568-ED44-A218-889FF2E2B56B}"/>
              </a:ext>
            </a:extLst>
          </p:cNvPr>
          <p:cNvSpPr/>
          <p:nvPr/>
        </p:nvSpPr>
        <p:spPr bwMode="auto">
          <a:xfrm>
            <a:off x="4686877" y="3686983"/>
            <a:ext cx="838200" cy="53340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95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058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tracking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A940A9-B56C-0F4F-8A61-20F330031816}"/>
              </a:ext>
            </a:extLst>
          </p:cNvPr>
          <p:cNvSpPr>
            <a:spLocks noChangeAspect="1"/>
          </p:cNvSpPr>
          <p:nvPr/>
        </p:nvSpPr>
        <p:spPr bwMode="auto">
          <a:xfrm>
            <a:off x="5943600" y="2133600"/>
            <a:ext cx="1620000" cy="162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A0AABD-AE50-9B4D-9462-EA6A03601925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5400" y="3753600"/>
            <a:ext cx="5486400" cy="4018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AE11B2-CF17-D24B-BC8E-62834BB6224E}"/>
              </a:ext>
            </a:extLst>
          </p:cNvPr>
          <p:cNvCxnSpPr>
            <a:cxnSpLocks/>
          </p:cNvCxnSpPr>
          <p:nvPr/>
        </p:nvCxnSpPr>
        <p:spPr bwMode="auto">
          <a:xfrm flipV="1">
            <a:off x="6781800" y="2971800"/>
            <a:ext cx="0" cy="29381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951577-5E3D-1C46-9AE4-1C076A99A3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28356" y="3785756"/>
            <a:ext cx="2696644" cy="17006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stealth" w="lg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21C9FB-1DF5-A64D-9503-895F3B2A882F}"/>
                  </a:ext>
                </a:extLst>
              </p:cNvPr>
              <p:cNvSpPr txBox="1"/>
              <p:nvPr/>
            </p:nvSpPr>
            <p:spPr>
              <a:xfrm>
                <a:off x="6306479" y="2985233"/>
                <a:ext cx="424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21C9FB-1DF5-A64D-9503-895F3B2A8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79" y="2985233"/>
                <a:ext cx="424732" cy="369332"/>
              </a:xfrm>
              <a:prstGeom prst="rect">
                <a:avLst/>
              </a:prstGeom>
              <a:blipFill>
                <a:blip r:embed="rId2"/>
                <a:stretch>
                  <a:fillRect l="-11765" r="-294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D33C7E-DF00-9441-8CCD-70D400B97F16}"/>
              </a:ext>
            </a:extLst>
          </p:cNvPr>
          <p:cNvCxnSpPr>
            <a:cxnSpLocks/>
          </p:cNvCxnSpPr>
          <p:nvPr/>
        </p:nvCxnSpPr>
        <p:spPr bwMode="auto">
          <a:xfrm>
            <a:off x="3505200" y="2971800"/>
            <a:ext cx="3276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342A40-64ED-1E4C-B5B5-D12442DF5A91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 flipV="1">
            <a:off x="0" y="2943600"/>
            <a:ext cx="5943600" cy="4600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45EF8D-0A17-424D-A426-A5665B81EA04}"/>
              </a:ext>
            </a:extLst>
          </p:cNvPr>
          <p:cNvCxnSpPr>
            <a:cxnSpLocks/>
          </p:cNvCxnSpPr>
          <p:nvPr/>
        </p:nvCxnSpPr>
        <p:spPr bwMode="auto">
          <a:xfrm>
            <a:off x="3886200" y="1447800"/>
            <a:ext cx="2050202" cy="151859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9733B-C577-AB4C-8511-903BE3AD6F38}"/>
                  </a:ext>
                </a:extLst>
              </p:cNvPr>
              <p:cNvSpPr txBox="1"/>
              <p:nvPr/>
            </p:nvSpPr>
            <p:spPr>
              <a:xfrm>
                <a:off x="2209800" y="6096000"/>
                <a:ext cx="424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9733B-C577-AB4C-8511-903BE3AD6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096000"/>
                <a:ext cx="424732" cy="369332"/>
              </a:xfrm>
              <a:prstGeom prst="rect">
                <a:avLst/>
              </a:prstGeom>
              <a:blipFill>
                <a:blip r:embed="rId3"/>
                <a:stretch>
                  <a:fillRect l="-11765" r="-5882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828A7FE-06B3-204F-A3B6-693785CB6BF6}"/>
              </a:ext>
            </a:extLst>
          </p:cNvPr>
          <p:cNvSpPr txBox="1"/>
          <p:nvPr/>
        </p:nvSpPr>
        <p:spPr>
          <a:xfrm>
            <a:off x="6153102" y="251325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E6E334-099F-064C-821C-573662DB584C}"/>
                  </a:ext>
                </a:extLst>
              </p:cNvPr>
              <p:cNvSpPr txBox="1"/>
              <p:nvPr/>
            </p:nvSpPr>
            <p:spPr>
              <a:xfrm>
                <a:off x="5890210" y="3443783"/>
                <a:ext cx="262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E6E334-099F-064C-821C-573662DB5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10" y="3443783"/>
                <a:ext cx="262892" cy="369332"/>
              </a:xfrm>
              <a:prstGeom prst="rect">
                <a:avLst/>
              </a:prstGeom>
              <a:blipFill>
                <a:blip r:embed="rId4"/>
                <a:stretch>
                  <a:fillRect l="-23810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>
            <a:extLst>
              <a:ext uri="{FF2B5EF4-FFF2-40B4-BE49-F238E27FC236}">
                <a16:creationId xmlns:a16="http://schemas.microsoft.com/office/drawing/2014/main" id="{415DC64C-3BB4-1B4B-9AD3-97422E1BF0AB}"/>
              </a:ext>
            </a:extLst>
          </p:cNvPr>
          <p:cNvSpPr/>
          <p:nvPr/>
        </p:nvSpPr>
        <p:spPr bwMode="auto">
          <a:xfrm rot="10800000">
            <a:off x="5936401" y="2133599"/>
            <a:ext cx="1627198" cy="1652152"/>
          </a:xfrm>
          <a:prstGeom prst="arc">
            <a:avLst>
              <a:gd name="adj1" fmla="val 16017177"/>
              <a:gd name="adj2" fmla="val 21560767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4269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98890</TotalTime>
  <Words>112</Words>
  <Application>Microsoft Macintosh PowerPoint</Application>
  <PresentationFormat>Custom</PresentationFormat>
  <Paragraphs>31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Bookman Old Style</vt:lpstr>
      <vt:lpstr>Cambria Math</vt:lpstr>
      <vt:lpstr>Gill Sans</vt:lpstr>
      <vt:lpstr>Blank Presentation</vt:lpstr>
      <vt:lpstr>Equation</vt:lpstr>
      <vt:lpstr>Kinetic Theory http://www-thphys.physics.ox.ac.uk/people/mbarnes/teaching/stat_phys/index.html         Michael Barnes michael.barnes@physics.ox.ac.uk</vt:lpstr>
      <vt:lpstr>Universal thermodynamic equilibrium</vt:lpstr>
      <vt:lpstr>Particle tracking: deterministic?</vt:lpstr>
      <vt:lpstr>particle tracking</vt:lpstr>
      <vt:lpstr>particle tracking</vt:lpstr>
      <vt:lpstr>particle tracking</vt:lpstr>
      <vt:lpstr>particle tracking</vt:lpstr>
      <vt:lpstr>particle tracking</vt:lpstr>
      <vt:lpstr>particle tracking</vt:lpstr>
      <vt:lpstr>KT1: key ideas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tracking the entropy mode of the gyrokinetic Z-pinch</dc:title>
  <dc:creator>Kyle Gustafson</dc:creator>
  <cp:lastModifiedBy>Microsoft Office User</cp:lastModifiedBy>
  <cp:revision>1757</cp:revision>
  <cp:lastPrinted>2012-02-06T21:46:20Z</cp:lastPrinted>
  <dcterms:created xsi:type="dcterms:W3CDTF">2011-09-28T14:35:45Z</dcterms:created>
  <dcterms:modified xsi:type="dcterms:W3CDTF">2019-11-20T11:02:04Z</dcterms:modified>
</cp:coreProperties>
</file>