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3" r:id="rId1"/>
  </p:sldMasterIdLst>
  <p:notesMasterIdLst>
    <p:notesMasterId r:id="rId24"/>
  </p:notesMasterIdLst>
  <p:sldIdLst>
    <p:sldId id="300" r:id="rId2"/>
    <p:sldId id="475" r:id="rId3"/>
    <p:sldId id="510" r:id="rId4"/>
    <p:sldId id="507" r:id="rId5"/>
    <p:sldId id="503" r:id="rId6"/>
    <p:sldId id="487" r:id="rId7"/>
    <p:sldId id="488" r:id="rId8"/>
    <p:sldId id="505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511" r:id="rId18"/>
    <p:sldId id="498" r:id="rId19"/>
    <p:sldId id="512" r:id="rId20"/>
    <p:sldId id="501" r:id="rId21"/>
    <p:sldId id="372" r:id="rId22"/>
    <p:sldId id="513" r:id="rId23"/>
  </p:sldIdLst>
  <p:sldSz cx="10790238" cy="76803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22492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4498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67475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89967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612458" algn="l" defTabSz="522492" rtl="0" eaLnBrk="1" latinLnBrk="0" hangingPunct="1"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134950" algn="l" defTabSz="522492" rtl="0" eaLnBrk="1" latinLnBrk="0" hangingPunct="1"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657442" algn="l" defTabSz="522492" rtl="0" eaLnBrk="1" latinLnBrk="0" hangingPunct="1"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179934" algn="l" defTabSz="522492" rtl="0" eaLnBrk="1" latinLnBrk="0" hangingPunct="1">
      <a:defRPr sz="2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FFFFFF"/>
    <a:srgbClr val="FFDB61"/>
    <a:srgbClr val="FFDE60"/>
    <a:srgbClr val="FFE55B"/>
    <a:srgbClr val="EFBF60"/>
    <a:srgbClr val="FEE35A"/>
    <a:srgbClr val="D9F559"/>
    <a:srgbClr val="7B427E"/>
    <a:srgbClr val="010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28" y="-216"/>
      </p:cViewPr>
      <p:guideLst>
        <p:guide orient="horz" pos="2419"/>
        <p:guide pos="3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0763" y="685800"/>
            <a:ext cx="48164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794B2E-5809-074B-B145-A4060533C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2249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4498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674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8996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612458" algn="l" defTabSz="52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50" algn="l" defTabSz="52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42" algn="l" defTabSz="52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34" algn="l" defTabSz="52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395D0-4C95-2042-B83E-AB817D5ABF05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2E55D-C5D1-874C-B69E-1E4A7742D490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E769D-6D7B-FE44-A638-A5A79B068248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10C48-ADD7-5943-8B91-EC825810DDD0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8D26C-FCE6-F94E-B427-02499951D941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3E7B8-B984-5C4E-B7C8-AB94CEBD6F52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CC4F4-9C9D-7840-B851-C398F3FC7B10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76C66-218A-F446-AE0C-436F7B570C5B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79247-A47D-664E-BE17-28EC2E0A83E5}" type="slidenum">
              <a:rPr lang="en-US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6CC06-0883-234B-B1D0-B273A57C5505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6CC06-0883-234B-B1D0-B273A57C5505}" type="slidenum">
              <a:rPr lang="en-US"/>
              <a:pPr/>
              <a:t>19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EBC3E-4689-374F-A02B-24FDAEAF792F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6889B-9DDE-BC4F-996C-AC827D5BBA43}" type="slidenum">
              <a:rPr lang="en-US"/>
              <a:pPr/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F4218-873E-104E-82A5-2907829900B3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6CC06-0883-234B-B1D0-B273A57C5505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EA7FB-22CD-9942-AFDC-29FCEC9D0556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0763" y="685800"/>
            <a:ext cx="48164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7624A-348F-2741-A243-E6FC41CC6EC6}" type="slidenum">
              <a:rPr lang="en-US"/>
              <a:pPr/>
              <a:t>4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0763" y="685800"/>
            <a:ext cx="48164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50C89-6538-2F40-AB58-50D89BAF14A0}" type="slidenum">
              <a:rPr lang="en-US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C7CE8-549D-5F4C-BAD3-9B4E7613541F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5B25-61F7-484F-9012-E4849D89F266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FF82D-E6A3-1542-88E1-18D3103FF34C}" type="slidenum">
              <a:rPr lang="en-US"/>
              <a:pPr/>
              <a:t>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DA721-8B20-3041-9F90-A96CE0CC5B89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20763" y="685800"/>
            <a:ext cx="4816475" cy="34290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6910" y="2218760"/>
            <a:ext cx="6564061" cy="230409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6910" y="4778869"/>
            <a:ext cx="6564061" cy="1706739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FD7CDCF2-EFBE-3642-9342-3F856F1FF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8045" y="682696"/>
            <a:ext cx="2292926" cy="61442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269" y="682696"/>
            <a:ext cx="6698939" cy="61442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F6EECDD5-66AE-B049-B38B-E876CD45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5" y="4935322"/>
            <a:ext cx="9171702" cy="152539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5" y="3255252"/>
            <a:ext cx="9171702" cy="1680070"/>
          </a:xfrm>
        </p:spPr>
        <p:txBody>
          <a:bodyPr anchor="b"/>
          <a:lstStyle>
            <a:lvl1pPr marL="0" indent="0">
              <a:buNone/>
              <a:defRPr sz="2300"/>
            </a:lvl1pPr>
            <a:lvl2pPr marL="522492" indent="0">
              <a:buNone/>
              <a:defRPr sz="2100"/>
            </a:lvl2pPr>
            <a:lvl3pPr marL="1044983" indent="0">
              <a:buNone/>
              <a:defRPr sz="1800"/>
            </a:lvl3pPr>
            <a:lvl4pPr marL="1567475" indent="0">
              <a:buNone/>
              <a:defRPr sz="1600"/>
            </a:lvl4pPr>
            <a:lvl5pPr marL="2089967" indent="0">
              <a:buNone/>
              <a:defRPr sz="1600"/>
            </a:lvl5pPr>
            <a:lvl6pPr marL="2612458" indent="0">
              <a:buNone/>
              <a:defRPr sz="1600"/>
            </a:lvl6pPr>
            <a:lvl7pPr marL="3134950" indent="0">
              <a:buNone/>
              <a:defRPr sz="1600"/>
            </a:lvl7pPr>
            <a:lvl8pPr marL="3657442" indent="0">
              <a:buNone/>
              <a:defRPr sz="1600"/>
            </a:lvl8pPr>
            <a:lvl9pPr marL="417993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268" y="2218761"/>
            <a:ext cx="4495933" cy="4608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8" y="2218761"/>
            <a:ext cx="4495933" cy="4608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307569"/>
            <a:ext cx="9711214" cy="1280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3" y="1719184"/>
            <a:ext cx="4767562" cy="7164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92" indent="0">
              <a:buNone/>
              <a:defRPr sz="2300" b="1"/>
            </a:lvl2pPr>
            <a:lvl3pPr marL="1044983" indent="0">
              <a:buNone/>
              <a:defRPr sz="2100" b="1"/>
            </a:lvl3pPr>
            <a:lvl4pPr marL="1567475" indent="0">
              <a:buNone/>
              <a:defRPr sz="1800" b="1"/>
            </a:lvl4pPr>
            <a:lvl5pPr marL="2089967" indent="0">
              <a:buNone/>
              <a:defRPr sz="1800" b="1"/>
            </a:lvl5pPr>
            <a:lvl6pPr marL="2612458" indent="0">
              <a:buNone/>
              <a:defRPr sz="1800" b="1"/>
            </a:lvl6pPr>
            <a:lvl7pPr marL="3134950" indent="0">
              <a:buNone/>
              <a:defRPr sz="1800" b="1"/>
            </a:lvl7pPr>
            <a:lvl8pPr marL="3657442" indent="0">
              <a:buNone/>
              <a:defRPr sz="1800" b="1"/>
            </a:lvl8pPr>
            <a:lvl9pPr marL="41799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13" y="2435659"/>
            <a:ext cx="4767562" cy="44250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292" y="1719184"/>
            <a:ext cx="4769436" cy="7164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92" indent="0">
              <a:buNone/>
              <a:defRPr sz="2300" b="1"/>
            </a:lvl2pPr>
            <a:lvl3pPr marL="1044983" indent="0">
              <a:buNone/>
              <a:defRPr sz="2100" b="1"/>
            </a:lvl3pPr>
            <a:lvl4pPr marL="1567475" indent="0">
              <a:buNone/>
              <a:defRPr sz="1800" b="1"/>
            </a:lvl4pPr>
            <a:lvl5pPr marL="2089967" indent="0">
              <a:buNone/>
              <a:defRPr sz="1800" b="1"/>
            </a:lvl5pPr>
            <a:lvl6pPr marL="2612458" indent="0">
              <a:buNone/>
              <a:defRPr sz="1800" b="1"/>
            </a:lvl6pPr>
            <a:lvl7pPr marL="3134950" indent="0">
              <a:buNone/>
              <a:defRPr sz="1800" b="1"/>
            </a:lvl7pPr>
            <a:lvl8pPr marL="3657442" indent="0">
              <a:buNone/>
              <a:defRPr sz="1800" b="1"/>
            </a:lvl8pPr>
            <a:lvl9pPr marL="41799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2" y="2435659"/>
            <a:ext cx="4769436" cy="44250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AC3FE397-E6B5-4D41-A91A-F90A11ABB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DAE93F4C-EE09-0B4D-8052-1583CEB36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27203273-8161-B64A-B86E-DA3C5CF1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3" y="305790"/>
            <a:ext cx="3549914" cy="130138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85" y="305793"/>
            <a:ext cx="6032043" cy="655494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13" y="1607182"/>
            <a:ext cx="3549914" cy="5253557"/>
          </a:xfrm>
        </p:spPr>
        <p:txBody>
          <a:bodyPr/>
          <a:lstStyle>
            <a:lvl1pPr marL="0" indent="0">
              <a:buNone/>
              <a:defRPr sz="1600"/>
            </a:lvl1pPr>
            <a:lvl2pPr marL="522492" indent="0">
              <a:buNone/>
              <a:defRPr sz="1400"/>
            </a:lvl2pPr>
            <a:lvl3pPr marL="1044983" indent="0">
              <a:buNone/>
              <a:defRPr sz="1200"/>
            </a:lvl3pPr>
            <a:lvl4pPr marL="1567475" indent="0">
              <a:buNone/>
              <a:defRPr sz="1100"/>
            </a:lvl4pPr>
            <a:lvl5pPr marL="2089967" indent="0">
              <a:buNone/>
              <a:defRPr sz="1100"/>
            </a:lvl5pPr>
            <a:lvl6pPr marL="2612458" indent="0">
              <a:buNone/>
              <a:defRPr sz="1100"/>
            </a:lvl6pPr>
            <a:lvl7pPr marL="3134950" indent="0">
              <a:buNone/>
              <a:defRPr sz="1100"/>
            </a:lvl7pPr>
            <a:lvl8pPr marL="3657442" indent="0">
              <a:buNone/>
              <a:defRPr sz="1100"/>
            </a:lvl8pPr>
            <a:lvl9pPr marL="41799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C2E2FA2D-E47B-154E-AC80-333A5F8BB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963" y="5376228"/>
            <a:ext cx="6474143" cy="63469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4963" y="686252"/>
            <a:ext cx="6474143" cy="4608195"/>
          </a:xfrm>
        </p:spPr>
        <p:txBody>
          <a:bodyPr/>
          <a:lstStyle>
            <a:lvl1pPr marL="0" indent="0">
              <a:buNone/>
              <a:defRPr sz="3700"/>
            </a:lvl1pPr>
            <a:lvl2pPr marL="522492" indent="0">
              <a:buNone/>
              <a:defRPr sz="3200"/>
            </a:lvl2pPr>
            <a:lvl3pPr marL="1044983" indent="0">
              <a:buNone/>
              <a:defRPr sz="2700"/>
            </a:lvl3pPr>
            <a:lvl4pPr marL="1567475" indent="0">
              <a:buNone/>
              <a:defRPr sz="2300"/>
            </a:lvl4pPr>
            <a:lvl5pPr marL="2089967" indent="0">
              <a:buNone/>
              <a:defRPr sz="2300"/>
            </a:lvl5pPr>
            <a:lvl6pPr marL="2612458" indent="0">
              <a:buNone/>
              <a:defRPr sz="2300"/>
            </a:lvl6pPr>
            <a:lvl7pPr marL="3134950" indent="0">
              <a:buNone/>
              <a:defRPr sz="2300"/>
            </a:lvl7pPr>
            <a:lvl8pPr marL="3657442" indent="0">
              <a:buNone/>
              <a:defRPr sz="2300"/>
            </a:lvl8pPr>
            <a:lvl9pPr marL="4179934" indent="0">
              <a:buNone/>
              <a:defRPr sz="2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4963" y="6010923"/>
            <a:ext cx="6474143" cy="901370"/>
          </a:xfrm>
        </p:spPr>
        <p:txBody>
          <a:bodyPr/>
          <a:lstStyle>
            <a:lvl1pPr marL="0" indent="0">
              <a:buNone/>
              <a:defRPr sz="1600"/>
            </a:lvl1pPr>
            <a:lvl2pPr marL="522492" indent="0">
              <a:buNone/>
              <a:defRPr sz="1400"/>
            </a:lvl2pPr>
            <a:lvl3pPr marL="1044983" indent="0">
              <a:buNone/>
              <a:defRPr sz="1200"/>
            </a:lvl3pPr>
            <a:lvl4pPr marL="1567475" indent="0">
              <a:buNone/>
              <a:defRPr sz="1100"/>
            </a:lvl4pPr>
            <a:lvl5pPr marL="2089967" indent="0">
              <a:buNone/>
              <a:defRPr sz="1100"/>
            </a:lvl5pPr>
            <a:lvl6pPr marL="2612458" indent="0">
              <a:buNone/>
              <a:defRPr sz="1100"/>
            </a:lvl6pPr>
            <a:lvl7pPr marL="3134950" indent="0">
              <a:buNone/>
              <a:defRPr sz="1100"/>
            </a:lvl7pPr>
            <a:lvl8pPr marL="3657442" indent="0">
              <a:buNone/>
              <a:defRPr sz="1100"/>
            </a:lvl8pPr>
            <a:lvl9pPr marL="41799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33004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>
            <a:lvl1pPr>
              <a:defRPr/>
            </a:lvl1pPr>
          </a:lstStyle>
          <a:p>
            <a:pPr>
              <a:defRPr/>
            </a:pPr>
            <a:fld id="{A5CECAB7-AF99-F342-B410-4BFEFAE3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2F2F76"/>
            </a:gs>
            <a:gs pos="100000">
              <a:srgbClr val="0A16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268" y="682696"/>
            <a:ext cx="9171702" cy="128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268" y="2218761"/>
            <a:ext cx="9171702" cy="460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5pPr>
      <a:lvl6pPr marL="522492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6pPr>
      <a:lvl7pPr marL="104498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7pPr>
      <a:lvl8pPr marL="1567475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8pPr>
      <a:lvl9pPr marL="2089967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9pPr>
    </p:titleStyle>
    <p:bodyStyle>
      <a:lvl1pPr marL="391869" indent="-391869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9049" indent="-32655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306229" indent="-26124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828721" indent="-261246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351213" indent="-261246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marL="2873704" indent="-26124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marL="3396196" indent="-26124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marL="3918688" indent="-26124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marL="4441179" indent="-26124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92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83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75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67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58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50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42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34" algn="l" defTabSz="5224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28.pdf"/><Relationship Id="rId7" Type="http://schemas.openxmlformats.org/officeDocument/2006/relationships/image" Target="../media/image29.png"/><Relationship Id="rId8" Type="http://schemas.openxmlformats.org/officeDocument/2006/relationships/image" Target="../media/image35.pdf"/><Relationship Id="rId9" Type="http://schemas.openxmlformats.org/officeDocument/2006/relationships/image" Target="../media/image36.png"/><Relationship Id="rId10" Type="http://schemas.openxmlformats.org/officeDocument/2006/relationships/image" Target="../media/image37.pdf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d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df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9" Type="http://schemas.openxmlformats.org/officeDocument/2006/relationships/image" Target="../media/image17.pdf"/><Relationship Id="rId10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8" Type="http://schemas.openxmlformats.org/officeDocument/2006/relationships/image" Target="../media/image28.pdf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269" y="85337"/>
            <a:ext cx="9531377" cy="29867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Arial" charset="0"/>
              </a:rPr>
              <a:t>Reduced transport regions in rotating </a:t>
            </a:r>
            <a:r>
              <a:rPr lang="en-US" dirty="0" err="1" smtClean="0">
                <a:latin typeface="Arial" charset="0"/>
              </a:rPr>
              <a:t>tokamak</a:t>
            </a:r>
            <a:r>
              <a:rPr lang="en-US" dirty="0" smtClean="0">
                <a:latin typeface="Arial" charset="0"/>
              </a:rPr>
              <a:t> plasmas</a:t>
            </a:r>
            <a:endParaRPr lang="en-US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889" y="3925499"/>
            <a:ext cx="9670002" cy="1962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Michael Barnes</a:t>
            </a:r>
          </a:p>
          <a:p>
            <a:pPr eaLnBrk="1" hangingPunct="1">
              <a:defRPr/>
            </a:pPr>
            <a:r>
              <a:rPr lang="en-US" sz="2900" dirty="0"/>
              <a:t>University of Oxford</a:t>
            </a:r>
          </a:p>
          <a:p>
            <a:pPr eaLnBrk="1" hangingPunct="1">
              <a:defRPr/>
            </a:pPr>
            <a:r>
              <a:rPr lang="en-US" sz="2900" dirty="0" err="1"/>
              <a:t>Culham</a:t>
            </a:r>
            <a:r>
              <a:rPr lang="en-US" sz="2900" dirty="0"/>
              <a:t> Centre for Fusion Energy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0482" y="6656282"/>
            <a:ext cx="9580084" cy="85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  <a:ea typeface="+mn-ea"/>
                <a:cs typeface="+mn-cs"/>
              </a:rPr>
              <a:t>In collaboration with F. Parra, E. </a:t>
            </a:r>
            <a:r>
              <a:rPr lang="en-US" sz="2300" kern="0" dirty="0" err="1">
                <a:latin typeface="+mn-lt"/>
                <a:ea typeface="+mn-ea"/>
                <a:cs typeface="+mn-cs"/>
              </a:rPr>
              <a:t>Highcock</a:t>
            </a:r>
            <a:r>
              <a:rPr lang="en-US" sz="2300" kern="0" dirty="0">
                <a:latin typeface="+mn-lt"/>
                <a:ea typeface="+mn-ea"/>
                <a:cs typeface="+mn-cs"/>
              </a:rPr>
              <a:t>, A. </a:t>
            </a:r>
            <a:r>
              <a:rPr lang="en-US" sz="2300" kern="0" dirty="0" err="1">
                <a:latin typeface="+mn-lt"/>
                <a:ea typeface="+mn-ea"/>
                <a:cs typeface="+mn-cs"/>
              </a:rPr>
              <a:t>Schekochihin</a:t>
            </a:r>
            <a:r>
              <a:rPr lang="en-US" sz="2300" kern="0" dirty="0">
                <a:latin typeface="+mn-lt"/>
                <a:ea typeface="+mn-ea"/>
                <a:cs typeface="+mn-cs"/>
              </a:rPr>
              <a:t>,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  <a:ea typeface="+mn-ea"/>
                <a:cs typeface="+mn-cs"/>
              </a:rPr>
              <a:t>S. Cowley, and C. Roach</a:t>
            </a:r>
          </a:p>
          <a:p>
            <a:pPr algn="r" eaLnBrk="1" hangingPunct="1">
              <a:spcBef>
                <a:spcPct val="20000"/>
              </a:spcBef>
              <a:defRPr/>
            </a:pPr>
            <a:endParaRPr lang="en-US" sz="37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0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426685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Neoclassical energy flux</a:t>
            </a:r>
            <a:endParaRPr lang="en-US" dirty="0"/>
          </a:p>
        </p:txBody>
      </p:sp>
      <p:pic>
        <p:nvPicPr>
          <p:cNvPr id="49155" name="Picture 4" descr="fig_Q_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351" y="1559178"/>
            <a:ext cx="7695538" cy="56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426685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Balance with neoclassical</a:t>
            </a:r>
            <a:endParaRPr lang="en-US" dirty="0"/>
          </a:p>
        </p:txBody>
      </p:sp>
      <p:pic>
        <p:nvPicPr>
          <p:cNvPr id="51203" name="Picture 4" descr="fig_Q_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351" y="1559178"/>
            <a:ext cx="7695538" cy="56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3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9" y="426685"/>
            <a:ext cx="7912841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Curves of constant   </a:t>
            </a:r>
            <a:endParaRPr lang="en-US" dirty="0"/>
          </a:p>
        </p:txBody>
      </p:sp>
      <p:pic>
        <p:nvPicPr>
          <p:cNvPr id="53251" name="Picture 4" descr="fig_PiQ_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93" y="1664071"/>
            <a:ext cx="6294306" cy="50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3819" y="1706739"/>
            <a:ext cx="3776583" cy="529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Neoclassical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Turbulent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latin typeface="+mn-lt"/>
                <a:ea typeface="+mn-ea"/>
                <a:cs typeface="+mn-cs"/>
              </a:rPr>
              <a:t>Prandtl</a:t>
            </a:r>
            <a:r>
              <a:rPr lang="en-US" kern="0" dirty="0">
                <a:latin typeface="+mn-lt"/>
                <a:ea typeface="+mn-ea"/>
                <a:cs typeface="+mn-cs"/>
              </a:rPr>
              <a:t> numbers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73329" y="2304098"/>
            <a:ext cx="2787478" cy="108784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463249" y="4096177"/>
            <a:ext cx="2607641" cy="101766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60213" y="722878"/>
            <a:ext cx="1301680" cy="68269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643086" y="5888251"/>
            <a:ext cx="2099976" cy="388872"/>
          </a:xfrm>
          <a:prstGeom prst="rect">
            <a:avLst/>
          </a:prstGeom>
        </p:spPr>
      </p:pic>
    </p:spTree>
  </p:cSld>
  <p:clrMapOvr>
    <a:masterClrMapping/>
  </p:clrMapOvr>
  <p:transition advTm="468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fig_PiQ_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351" y="1644515"/>
            <a:ext cx="7695538" cy="56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809269" y="426685"/>
            <a:ext cx="7912841" cy="11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51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Curves of constant  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59941" y="722878"/>
            <a:ext cx="1301680" cy="682696"/>
          </a:xfrm>
          <a:prstGeom prst="rect">
            <a:avLst/>
          </a:prstGeom>
        </p:spPr>
      </p:pic>
    </p:spTree>
  </p:cSld>
  <p:clrMapOvr>
    <a:masterClrMapping/>
  </p:clrMapOvr>
  <p:transition advTm="2484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426685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Possible solutions</a:t>
            </a:r>
            <a:endParaRPr lang="en-US" dirty="0"/>
          </a:p>
        </p:txBody>
      </p:sp>
      <p:pic>
        <p:nvPicPr>
          <p:cNvPr id="57347" name="Picture 4" descr="fig_inter_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084" y="1621405"/>
            <a:ext cx="7695538" cy="56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75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426685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Possible solutions</a:t>
            </a:r>
            <a:endParaRPr lang="en-US" dirty="0"/>
          </a:p>
        </p:txBody>
      </p:sp>
      <p:pic>
        <p:nvPicPr>
          <p:cNvPr id="59395" name="Picture 4" descr="fig_inter_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617" y="1621406"/>
            <a:ext cx="7695538" cy="56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86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426685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Possible solutions</a:t>
            </a:r>
            <a:endParaRPr lang="en-US" dirty="0"/>
          </a:p>
        </p:txBody>
      </p:sp>
      <p:pic>
        <p:nvPicPr>
          <p:cNvPr id="61443" name="Picture 4" descr="fig_inter_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351" y="1644515"/>
            <a:ext cx="7695538" cy="56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8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9430" y="341348"/>
            <a:ext cx="9621296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Bifurcation condition</a:t>
            </a:r>
            <a:endParaRPr lang="en-US" dirty="0"/>
          </a:p>
        </p:txBody>
      </p:sp>
      <p:pic>
        <p:nvPicPr>
          <p:cNvPr id="63491" name="Pictur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20" y="5717575"/>
            <a:ext cx="10612274" cy="11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11"/>
          <p:cNvSpPr txBox="1">
            <a:spLocks noChangeArrowheads="1"/>
          </p:cNvSpPr>
          <p:nvPr/>
        </p:nvSpPr>
        <p:spPr bwMode="auto">
          <a:xfrm>
            <a:off x="666898" y="1621404"/>
            <a:ext cx="9241423" cy="52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prstTxWarp prst="textNoShape">
              <a:avLst/>
            </a:prstTxWarp>
            <a:spAutoFit/>
          </a:bodyPr>
          <a:lstStyle/>
          <a:p>
            <a:r>
              <a:rPr lang="en-US" dirty="0"/>
              <a:t>Bifurcations only occur when Q</a:t>
            </a:r>
            <a:r>
              <a:rPr lang="en-US" baseline="-25000" dirty="0"/>
              <a:t>t </a:t>
            </a:r>
            <a:r>
              <a:rPr lang="en-US" dirty="0"/>
              <a:t>~ </a:t>
            </a:r>
            <a:r>
              <a:rPr lang="en-US" dirty="0" err="1"/>
              <a:t>Q</a:t>
            </a:r>
            <a:r>
              <a:rPr lang="en-US" baseline="-25000" dirty="0" err="1"/>
              <a:t>n</a:t>
            </a:r>
            <a:r>
              <a:rPr lang="en-US" dirty="0"/>
              <a:t> so take R/L</a:t>
            </a:r>
            <a:r>
              <a:rPr lang="en-US" baseline="-25000" dirty="0"/>
              <a:t>T</a:t>
            </a:r>
            <a:r>
              <a:rPr lang="en-US" dirty="0"/>
              <a:t> ≈ R/</a:t>
            </a:r>
            <a:r>
              <a:rPr lang="en-US" dirty="0" err="1"/>
              <a:t>L</a:t>
            </a:r>
            <a:r>
              <a:rPr lang="en-US" baseline="-25000" dirty="0" err="1"/>
              <a:t>Tc</a:t>
            </a:r>
            <a:endParaRPr lang="en-US" baseline="-25000" dirty="0"/>
          </a:p>
        </p:txBody>
      </p:sp>
      <p:sp>
        <p:nvSpPr>
          <p:cNvPr id="63493" name="Rectangle 12"/>
          <p:cNvSpPr>
            <a:spLocks noChangeArrowheads="1"/>
          </p:cNvSpPr>
          <p:nvPr/>
        </p:nvSpPr>
        <p:spPr bwMode="auto">
          <a:xfrm>
            <a:off x="629430" y="7033187"/>
            <a:ext cx="9621296" cy="4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13" tIns="49155" rIns="98313" bIns="49155">
            <a:prstTxWarp prst="textNoShape">
              <a:avLst/>
            </a:prstTxWarp>
            <a:spAutoFit/>
          </a:bodyPr>
          <a:lstStyle/>
          <a:p>
            <a:pPr algn="ctr" defTabSz="983300"/>
            <a:r>
              <a:rPr lang="en-US" sz="2500" dirty="0" smtClean="0">
                <a:solidFill>
                  <a:schemeClr val="tx2"/>
                </a:solidFill>
              </a:rPr>
              <a:t>Parra </a:t>
            </a:r>
            <a:r>
              <a:rPr lang="en-US" sz="2500" i="1" dirty="0">
                <a:solidFill>
                  <a:schemeClr val="tx2"/>
                </a:solidFill>
              </a:rPr>
              <a:t>et al.</a:t>
            </a:r>
            <a:r>
              <a:rPr lang="en-US" sz="2500" dirty="0">
                <a:solidFill>
                  <a:schemeClr val="tx2"/>
                </a:solidFill>
              </a:rPr>
              <a:t>, PRL submitted (2010), arXiv:1009.0733 </a:t>
            </a:r>
          </a:p>
        </p:txBody>
      </p:sp>
      <p:pic>
        <p:nvPicPr>
          <p:cNvPr id="63494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13" y="3546820"/>
            <a:ext cx="4226177" cy="106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ifurcation_region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120" y="2730782"/>
            <a:ext cx="5044436" cy="2688114"/>
          </a:xfrm>
          <a:prstGeom prst="rect">
            <a:avLst/>
          </a:prstGeom>
        </p:spPr>
      </p:pic>
    </p:spTree>
  </p:cSld>
  <p:clrMapOvr>
    <a:masterClrMapping/>
  </p:clrMapOvr>
  <p:transition advTm="13128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9430" y="341348"/>
            <a:ext cx="9621296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Bifurcations in GS2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74143" y="3242804"/>
            <a:ext cx="3866502" cy="39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With inclusion of neoclassical fluxes, we see potential bifurcations to much larger flow shear and R/LT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Very similar to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 simplified </a:t>
            </a:r>
            <a:r>
              <a:rPr lang="en-US" kern="0" dirty="0">
                <a:latin typeface="+mn-lt"/>
                <a:ea typeface="+mn-ea"/>
                <a:cs typeface="+mn-cs"/>
              </a:rPr>
              <a:t>model predictions</a:t>
            </a:r>
          </a:p>
        </p:txBody>
      </p:sp>
      <p:pic>
        <p:nvPicPr>
          <p:cNvPr id="67588" name="Picture 5" descr="gs2bifurcatio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39" y="3328141"/>
            <a:ext cx="6129455" cy="355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9594" y="1962750"/>
            <a:ext cx="9531377" cy="11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Use many nonlinear GS2 simulations to generate constant Pi/Q contours</a:t>
            </a:r>
          </a:p>
        </p:txBody>
      </p:sp>
      <p:sp>
        <p:nvSpPr>
          <p:cNvPr id="67590" name="Rectangle 12"/>
          <p:cNvSpPr>
            <a:spLocks noChangeArrowheads="1"/>
          </p:cNvSpPr>
          <p:nvPr/>
        </p:nvSpPr>
        <p:spPr bwMode="auto">
          <a:xfrm>
            <a:off x="89919" y="6997630"/>
            <a:ext cx="3326990" cy="4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13" tIns="49155" rIns="98313" bIns="49155">
            <a:prstTxWarp prst="textNoShape">
              <a:avLst/>
            </a:prstTxWarp>
            <a:spAutoFit/>
          </a:bodyPr>
          <a:lstStyle/>
          <a:p>
            <a:pPr defTabSz="983300"/>
            <a:r>
              <a:rPr lang="en-US" sz="2500" dirty="0" err="1" smtClean="0">
                <a:solidFill>
                  <a:schemeClr val="tx2"/>
                </a:solidFill>
              </a:rPr>
              <a:t>Highcock</a:t>
            </a:r>
            <a:r>
              <a:rPr lang="en-US" sz="2500" dirty="0" smtClean="0">
                <a:solidFill>
                  <a:schemeClr val="tx2"/>
                </a:solidFill>
              </a:rPr>
              <a:t> PRL (</a:t>
            </a:r>
            <a:r>
              <a:rPr lang="en-US" sz="2500" dirty="0">
                <a:solidFill>
                  <a:schemeClr val="tx2"/>
                </a:solidFill>
              </a:rPr>
              <a:t>2010</a:t>
            </a:r>
            <a:r>
              <a:rPr lang="en-US" sz="2500" dirty="0" smtClean="0">
                <a:solidFill>
                  <a:schemeClr val="tx2"/>
                </a:solidFill>
              </a:rPr>
              <a:t>)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7393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9430" y="170674"/>
            <a:ext cx="9621296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Extension to 1D (radial)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9756" y="1450728"/>
            <a:ext cx="10520482" cy="11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Choose profiles for Pi and Q. Set T, T’ at outer boundary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Here, </a:t>
            </a:r>
            <a:r>
              <a:rPr lang="en-US" kern="0" dirty="0" err="1" smtClean="0">
                <a:latin typeface="+mn-lt"/>
                <a:ea typeface="+mn-ea"/>
                <a:cs typeface="+mn-cs"/>
              </a:rPr>
              <a:t>Q~sqrt(r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/a), Pi/Q=0.1, Edge T=2 </a:t>
            </a:r>
            <a:r>
              <a:rPr lang="en-US" kern="0" dirty="0" err="1" smtClean="0">
                <a:latin typeface="+mn-lt"/>
                <a:ea typeface="+mn-ea"/>
                <a:cs typeface="+mn-cs"/>
              </a:rPr>
              <a:t>keV</a:t>
            </a:r>
            <a:endParaRPr lang="en-US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wolfIT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193" y="3793316"/>
            <a:ext cx="3504700" cy="3474894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259045" y="3242804"/>
            <a:ext cx="3506827" cy="4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13" tIns="49155" rIns="98313" bIns="49155">
            <a:prstTxWarp prst="textNoShape">
              <a:avLst/>
            </a:prstTxWarp>
            <a:spAutoFit/>
          </a:bodyPr>
          <a:lstStyle/>
          <a:p>
            <a:pPr algn="ctr" defTabSz="983300"/>
            <a:r>
              <a:rPr lang="en-US" sz="2500" dirty="0" smtClean="0">
                <a:solidFill>
                  <a:schemeClr val="tx2"/>
                </a:solidFill>
              </a:rPr>
              <a:t>Wolf, PPCF </a:t>
            </a:r>
            <a:r>
              <a:rPr lang="en-US" sz="2500" b="1" dirty="0" smtClean="0">
                <a:solidFill>
                  <a:schemeClr val="tx2"/>
                </a:solidFill>
              </a:rPr>
              <a:t>45 </a:t>
            </a:r>
            <a:r>
              <a:rPr lang="en-US" sz="2500" dirty="0" smtClean="0">
                <a:solidFill>
                  <a:schemeClr val="tx2"/>
                </a:solidFill>
              </a:rPr>
              <a:t>(2003)</a:t>
            </a: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12" name="Picture 11" descr="QvsRL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239" y="2986793"/>
            <a:ext cx="7148533" cy="452285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advTm="2458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39512" y="2304098"/>
            <a:ext cx="4945526" cy="41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391869" indent="-391869" eaLnBrk="1" hangingPunct="1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Century Gothic" charset="0"/>
                <a:ea typeface="ヒラギノ角ゴ Pro W3" charset="-128"/>
                <a:cs typeface="ヒラギノ角ゴ Pro W3" charset="-128"/>
              </a:rPr>
              <a:t>“Internal Transport Barriers” (</a:t>
            </a:r>
            <a:r>
              <a:rPr lang="en-US" sz="2500" dirty="0" err="1">
                <a:latin typeface="Century Gothic" charset="0"/>
                <a:ea typeface="ヒラギノ角ゴ Pro W3" charset="-128"/>
                <a:cs typeface="ヒラギノ角ゴ Pro W3" charset="-128"/>
              </a:rPr>
              <a:t>ITBs</a:t>
            </a:r>
            <a:r>
              <a:rPr lang="en-US" sz="2500" dirty="0">
                <a:latin typeface="Century Gothic" charset="0"/>
                <a:ea typeface="ヒラギノ角ゴ Pro W3" charset="-128"/>
                <a:cs typeface="ヒラギノ角ゴ Pro W3" charset="-128"/>
              </a:rPr>
              <a:t>) observed in wide range of fusion devices</a:t>
            </a:r>
          </a:p>
          <a:p>
            <a:pPr marL="391869" indent="-391869" eaLnBrk="1" hangingPunct="1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Century Gothic" charset="0"/>
                <a:ea typeface="ヒラギノ角ゴ Pro W3" charset="-128"/>
                <a:cs typeface="ヒラギノ角ゴ Pro W3" charset="-128"/>
              </a:rPr>
              <a:t>Often accompanied by strong velocity shear and weak or negative magnetic shear</a:t>
            </a:r>
          </a:p>
          <a:p>
            <a:pPr marL="391869" indent="-391869" eaLnBrk="1" hangingPunct="1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Century Gothic" charset="0"/>
                <a:ea typeface="ヒラギノ角ゴ Pro W3" charset="-128"/>
                <a:cs typeface="ヒラギノ角ゴ Pro W3" charset="-128"/>
              </a:rPr>
              <a:t>How do </a:t>
            </a:r>
            <a:r>
              <a:rPr lang="en-US" sz="2500" dirty="0" err="1">
                <a:latin typeface="Century Gothic" charset="0"/>
                <a:ea typeface="ヒラギノ角ゴ Pro W3" charset="-128"/>
                <a:cs typeface="ヒラギノ角ゴ Pro W3" charset="-128"/>
              </a:rPr>
              <a:t>ITBs</a:t>
            </a:r>
            <a:r>
              <a:rPr lang="en-US" sz="2500" dirty="0">
                <a:latin typeface="Century Gothic" charset="0"/>
                <a:ea typeface="ヒラギノ角ゴ Pro W3" charset="-128"/>
                <a:cs typeface="ヒラギノ角ゴ Pro W3" charset="-128"/>
              </a:rPr>
              <a:t> work, and how can we make them better?</a:t>
            </a:r>
            <a:endParaRPr lang="en-US" sz="2500" dirty="0">
              <a:ea typeface="Arial" charset="0"/>
              <a:cs typeface="Arial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714" y="682697"/>
            <a:ext cx="4302982" cy="597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485038" y="6736423"/>
            <a:ext cx="5215282" cy="3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>
                <a:latin typeface="Arial Black" charset="0"/>
              </a:rPr>
              <a:t>JT-60U data. Y. Miura, </a:t>
            </a:r>
            <a:r>
              <a:rPr lang="en-US" sz="1600" i="1" dirty="0">
                <a:latin typeface="Arial Black" charset="0"/>
              </a:rPr>
              <a:t>et al., </a:t>
            </a:r>
            <a:r>
              <a:rPr lang="en-US" sz="1600" dirty="0">
                <a:latin typeface="Arial Black" charset="0"/>
              </a:rPr>
              <a:t>10:1809:2003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9593" y="567137"/>
            <a:ext cx="5035444" cy="10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300" kern="0" dirty="0">
                <a:solidFill>
                  <a:schemeClr val="tx2"/>
                </a:solidFill>
                <a:ea typeface="+mj-ea"/>
                <a:cs typeface="+mj-cs"/>
              </a:rPr>
              <a:t>Observations</a:t>
            </a:r>
            <a:endParaRPr lang="en-US" sz="51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9353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msgrid_mod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351" y="3546820"/>
            <a:ext cx="9259748" cy="37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51741" y="257789"/>
            <a:ext cx="10533595" cy="680917"/>
          </a:xfrm>
        </p:spPr>
        <p:txBody>
          <a:bodyPr/>
          <a:lstStyle/>
          <a:p>
            <a:pPr algn="ctr">
              <a:defRPr/>
            </a:pPr>
            <a:r>
              <a:rPr lang="en-US" sz="4300" dirty="0" smtClean="0"/>
              <a:t>The future: </a:t>
            </a:r>
            <a:r>
              <a:rPr lang="en-US" sz="4300" dirty="0" err="1" smtClean="0"/>
              <a:t>multiscale</a:t>
            </a:r>
            <a:r>
              <a:rPr lang="en-US" sz="4300" dirty="0" smtClean="0"/>
              <a:t> simulation</a:t>
            </a:r>
            <a:endParaRPr lang="en-US" dirty="0"/>
          </a:p>
        </p:txBody>
      </p:sp>
      <p:sp>
        <p:nvSpPr>
          <p:cNvPr id="2498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29432" y="1450728"/>
            <a:ext cx="9261621" cy="1450728"/>
          </a:xfrm>
        </p:spPr>
        <p:txBody>
          <a:bodyPr lIns="103892" tIns="51945" rIns="103892" bIns="51945"/>
          <a:lstStyle/>
          <a:p>
            <a:pPr marL="415454" indent="-415454" defTabSz="1104853">
              <a:lnSpc>
                <a:spcPct val="90000"/>
              </a:lnSpc>
              <a:defRPr/>
            </a:pPr>
            <a:r>
              <a:rPr lang="en-US" sz="2500" dirty="0" smtClean="0"/>
              <a:t>In TRINITY [Barnes </a:t>
            </a:r>
            <a:r>
              <a:rPr lang="en-US" sz="2500" i="1" dirty="0" smtClean="0"/>
              <a:t>et al.</a:t>
            </a:r>
            <a:r>
              <a:rPr lang="en-US" sz="2500" dirty="0" smtClean="0"/>
              <a:t>, </a:t>
            </a:r>
            <a:r>
              <a:rPr lang="en-US" sz="2500" dirty="0" err="1" smtClean="0"/>
              <a:t>PoP</a:t>
            </a:r>
            <a:r>
              <a:rPr lang="en-US" sz="2500" dirty="0" smtClean="0"/>
              <a:t> </a:t>
            </a:r>
            <a:r>
              <a:rPr lang="en-US" sz="2500" b="1" dirty="0" smtClean="0"/>
              <a:t>17, </a:t>
            </a:r>
            <a:r>
              <a:rPr lang="en-US" sz="2500" dirty="0" smtClean="0"/>
              <a:t>056109 (2010)], turbulent fluctuations calculated in small regions of fine space-time grid embedded in “coarse” grid (for mean quantities)</a:t>
            </a:r>
          </a:p>
        </p:txBody>
      </p:sp>
      <p:sp>
        <p:nvSpPr>
          <p:cNvPr id="69637" name="Line 11"/>
          <p:cNvSpPr>
            <a:spLocks noChangeShapeType="1"/>
          </p:cNvSpPr>
          <p:nvPr/>
        </p:nvSpPr>
        <p:spPr bwMode="auto">
          <a:xfrm flipH="1">
            <a:off x="4316095" y="3072130"/>
            <a:ext cx="1777768" cy="162140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4498" tIns="52249" rIns="104498" bIns="5224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Rectangle 12"/>
          <p:cNvSpPr>
            <a:spLocks noChangeArrowheads="1"/>
          </p:cNvSpPr>
          <p:nvPr/>
        </p:nvSpPr>
        <p:spPr bwMode="auto">
          <a:xfrm>
            <a:off x="6133202" y="2730782"/>
            <a:ext cx="4567118" cy="4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13" tIns="49155" rIns="98313" bIns="49155">
            <a:prstTxWarp prst="textNoShape">
              <a:avLst/>
            </a:prstTxWarp>
            <a:spAutoFit/>
          </a:bodyPr>
          <a:lstStyle/>
          <a:p>
            <a:pPr defTabSz="983300"/>
            <a:r>
              <a:rPr lang="en-US" sz="2500" dirty="0">
                <a:solidFill>
                  <a:schemeClr val="tx2"/>
                </a:solidFill>
              </a:rPr>
              <a:t>Flux tube simulation domain</a:t>
            </a:r>
          </a:p>
        </p:txBody>
      </p:sp>
      <p:sp>
        <p:nvSpPr>
          <p:cNvPr id="69639" name="Line 13"/>
          <p:cNvSpPr>
            <a:spLocks noChangeShapeType="1"/>
          </p:cNvSpPr>
          <p:nvPr/>
        </p:nvSpPr>
        <p:spPr bwMode="auto">
          <a:xfrm>
            <a:off x="6114469" y="3072130"/>
            <a:ext cx="449593" cy="162140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4498" tIns="52249" rIns="104498" bIns="5224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Line 14"/>
          <p:cNvSpPr>
            <a:spLocks noChangeShapeType="1"/>
          </p:cNvSpPr>
          <p:nvPr/>
        </p:nvSpPr>
        <p:spPr bwMode="auto">
          <a:xfrm flipH="1">
            <a:off x="4765688" y="3072130"/>
            <a:ext cx="1348780" cy="179207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04498" tIns="52249" rIns="104498" bIns="5224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14051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809268" y="6997629"/>
            <a:ext cx="2247966" cy="5120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686666" y="6997629"/>
            <a:ext cx="3416909" cy="5120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268" y="483577"/>
            <a:ext cx="9171702" cy="10524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300" dirty="0" smtClean="0"/>
              <a:t>Conclusions and future directions</a:t>
            </a:r>
            <a:endParaRPr lang="en-US" sz="430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94" y="2218761"/>
            <a:ext cx="10070889" cy="452285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2600" dirty="0" smtClean="0"/>
              <a:t>Mean flow shear can fully suppress turbulence in </a:t>
            </a:r>
            <a:r>
              <a:rPr lang="en-US" sz="2600" dirty="0" err="1" smtClean="0"/>
              <a:t>tokamak</a:t>
            </a:r>
            <a:r>
              <a:rPr lang="en-US" sz="2600" dirty="0" smtClean="0"/>
              <a:t> plasmas (in certain parameter regimes)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2600" dirty="0" smtClean="0"/>
              <a:t>Turbulence suppression can give rise to bifurcation in flow shear and temperature gradient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2600" dirty="0" smtClean="0"/>
              <a:t>Such bifurcations are candidates for thermal transport barriers in core of </a:t>
            </a:r>
            <a:r>
              <a:rPr lang="en-US" sz="2600" dirty="0" err="1" smtClean="0"/>
              <a:t>tokamak</a:t>
            </a:r>
            <a:r>
              <a:rPr lang="en-US" sz="2600" dirty="0" smtClean="0"/>
              <a:t> experiments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2600" dirty="0" smtClean="0"/>
              <a:t>Still a lot of work to be done in understanding underlying theory and determining parametric dependencies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2600" dirty="0" smtClean="0"/>
              <a:t>Need self-consistent treatment including back-reaction of turbulence on mean flow (evolution of mean profiles)</a:t>
            </a:r>
          </a:p>
        </p:txBody>
      </p:sp>
    </p:spTree>
  </p:cSld>
  <p:clrMapOvr>
    <a:masterClrMapping/>
  </p:clrMapOvr>
  <p:transition advTm="896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9430" y="512022"/>
            <a:ext cx="9621296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Extension to 1D (radial)</a:t>
            </a:r>
            <a:endParaRPr lang="en-US" dirty="0"/>
          </a:p>
        </p:txBody>
      </p:sp>
      <p:pic>
        <p:nvPicPr>
          <p:cNvPr id="8" name="Picture 7" descr="toyprof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98374" y="2218761"/>
            <a:ext cx="7103573" cy="449441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advTm="3538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09268" y="6997629"/>
            <a:ext cx="2247966" cy="512022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686666" y="6997629"/>
            <a:ext cx="3416909" cy="512022"/>
          </a:xfrm>
          <a:prstGeom prst="rect">
            <a:avLst/>
          </a:prstGeom>
        </p:spPr>
        <p:txBody>
          <a:bodyPr lIns="104498" tIns="52249" rIns="104498" bIns="52249"/>
          <a:lstStyle/>
          <a:p>
            <a:endParaRPr 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809268" y="2816119"/>
            <a:ext cx="9081784" cy="298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391869" indent="-391869" eaLnBrk="1" hangingPunct="1">
              <a:spcBef>
                <a:spcPct val="20000"/>
              </a:spcBef>
              <a:buFontTx/>
              <a:buChar char="•"/>
            </a:pPr>
            <a:r>
              <a:rPr lang="en-US" sz="3700" dirty="0" smtClean="0">
                <a:latin typeface="Century Gothic" pitchFamily="-65" charset="0"/>
                <a:ea typeface="ヒラギノ角ゴ Pro W3" pitchFamily="-65" charset="-128"/>
                <a:cs typeface="ヒラギノ角ゴ Pro W3" pitchFamily="-65" charset="-128"/>
              </a:rPr>
              <a:t>Effect of rotational shear on turbulent transport</a:t>
            </a:r>
          </a:p>
          <a:p>
            <a:pPr marL="391869" indent="-391869" eaLnBrk="1" hangingPunct="1">
              <a:spcBef>
                <a:spcPct val="20000"/>
              </a:spcBef>
              <a:buFontTx/>
              <a:buChar char="•"/>
            </a:pPr>
            <a:r>
              <a:rPr lang="en-US" sz="3700" dirty="0" smtClean="0">
                <a:latin typeface="Century Gothic" pitchFamily="-65" charset="0"/>
                <a:ea typeface="ヒラギノ角ゴ Pro W3" pitchFamily="-65" charset="-128"/>
                <a:cs typeface="ヒラギノ角ゴ Pro W3" pitchFamily="-65" charset="-128"/>
              </a:rPr>
              <a:t>Implications for local gradients (0D)</a:t>
            </a:r>
          </a:p>
          <a:p>
            <a:pPr marL="391869" indent="-391869" eaLnBrk="1" hangingPunct="1">
              <a:spcBef>
                <a:spcPct val="20000"/>
              </a:spcBef>
              <a:buFontTx/>
              <a:buChar char="•"/>
            </a:pPr>
            <a:r>
              <a:rPr lang="en-US" sz="3700" dirty="0" smtClean="0">
                <a:latin typeface="Century Gothic" pitchFamily="-65" charset="0"/>
                <a:ea typeface="ヒラギノ角ゴ Pro W3" pitchFamily="-65" charset="-128"/>
                <a:cs typeface="ヒラギノ角ゴ Pro W3" pitchFamily="-65" charset="-128"/>
              </a:rPr>
              <a:t>Extension to radial profiles (1D)</a:t>
            </a:r>
            <a:endParaRPr lang="en-US" sz="3700" dirty="0">
              <a:latin typeface="Century Gothic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Overview</a:t>
            </a:r>
          </a:p>
        </p:txBody>
      </p:sp>
    </p:spTree>
  </p:cSld>
  <p:clrMapOvr>
    <a:masterClrMapping/>
  </p:clrMapOvr>
  <p:transition advTm="4208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9430" y="256011"/>
            <a:ext cx="9621296" cy="1109380"/>
          </a:xfrm>
        </p:spPr>
        <p:txBody>
          <a:bodyPr/>
          <a:lstStyle/>
          <a:p>
            <a:pPr algn="ctr"/>
            <a:r>
              <a:rPr lang="en-US" dirty="0" smtClean="0"/>
              <a:t>Turbulent fluxes</a:t>
            </a:r>
            <a:endParaRPr lang="en-US" dirty="0"/>
          </a:p>
        </p:txBody>
      </p:sp>
      <p:pic>
        <p:nvPicPr>
          <p:cNvPr id="6" name="Picture 5" descr="highcock_fluxe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2" y="1664070"/>
            <a:ext cx="7298397" cy="5845581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463248" y="6654071"/>
            <a:ext cx="3326990" cy="87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13" tIns="49155" rIns="98313" bIns="49155">
            <a:prstTxWarp prst="textNoShape">
              <a:avLst/>
            </a:prstTxWarp>
            <a:spAutoFit/>
          </a:bodyPr>
          <a:lstStyle/>
          <a:p>
            <a:pPr defTabSz="983300"/>
            <a:r>
              <a:rPr lang="en-US" sz="2500" dirty="0" err="1" smtClean="0">
                <a:solidFill>
                  <a:schemeClr val="tx2"/>
                </a:solidFill>
              </a:rPr>
              <a:t>Highcock</a:t>
            </a:r>
            <a:r>
              <a:rPr lang="en-US" sz="2500" dirty="0" smtClean="0">
                <a:solidFill>
                  <a:schemeClr val="tx2"/>
                </a:solidFill>
              </a:rPr>
              <a:t> et al., PRL </a:t>
            </a:r>
            <a:r>
              <a:rPr lang="en-US" sz="2500" b="1" dirty="0" smtClean="0">
                <a:solidFill>
                  <a:schemeClr val="tx2"/>
                </a:solidFill>
              </a:rPr>
              <a:t>105,</a:t>
            </a:r>
            <a:r>
              <a:rPr lang="en-US" sz="2500" dirty="0" smtClean="0">
                <a:solidFill>
                  <a:schemeClr val="tx2"/>
                </a:solidFill>
              </a:rPr>
              <a:t> 215003 (2010).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3168" y="1621402"/>
            <a:ext cx="3237071" cy="27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Fluxes from GK code GS2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Cyclone base case: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    -- concentric, circular flux surfaces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    -- </a:t>
            </a:r>
            <a:r>
              <a:rPr lang="en-US" kern="0" dirty="0" err="1" smtClean="0">
                <a:latin typeface="+mn-lt"/>
                <a:ea typeface="+mn-ea"/>
                <a:cs typeface="+mn-cs"/>
              </a:rPr>
              <a:t>q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=1.4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    -- </a:t>
            </a:r>
            <a:r>
              <a:rPr lang="en-US" kern="0" dirty="0" err="1" smtClean="0">
                <a:latin typeface="+mn-lt"/>
                <a:ea typeface="+mn-ea"/>
                <a:cs typeface="+mn-cs"/>
              </a:rPr>
              <a:t>r</a:t>
            </a:r>
            <a:r>
              <a:rPr lang="en-US" kern="0" dirty="0">
                <a:latin typeface="+mn-lt"/>
                <a:ea typeface="+mn-ea"/>
                <a:cs typeface="+mn-cs"/>
              </a:rPr>
              <a:t>/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R=0.18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  <a:ea typeface="+mn-ea"/>
                <a:cs typeface="+mn-cs"/>
              </a:rPr>
              <a:t>    -- zero magnetic shear</a:t>
            </a:r>
          </a:p>
        </p:txBody>
      </p:sp>
    </p:spTree>
  </p:cSld>
  <p:clrMapOvr>
    <a:masterClrMapping/>
  </p:clrMapOvr>
  <p:transition advTm="2695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426685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Turbulent </a:t>
            </a:r>
            <a:r>
              <a:rPr lang="en-US" dirty="0" err="1" smtClean="0"/>
              <a:t>Prandtl</a:t>
            </a:r>
            <a:r>
              <a:rPr lang="en-US" dirty="0" smtClean="0"/>
              <a:t> number</a:t>
            </a:r>
            <a:endParaRPr lang="en-US" dirty="0"/>
          </a:p>
        </p:txBody>
      </p:sp>
      <p:pic>
        <p:nvPicPr>
          <p:cNvPr id="40963" name="Picture 3" descr="prandt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38" y="3220227"/>
            <a:ext cx="6474143" cy="40961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2808" y="1912971"/>
            <a:ext cx="1594182" cy="88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6176" y="1792076"/>
            <a:ext cx="5215282" cy="4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6176" y="2474775"/>
            <a:ext cx="3147153" cy="4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3899" y="3498815"/>
            <a:ext cx="3866502" cy="324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latin typeface="+mn-lt"/>
                <a:ea typeface="+mn-ea"/>
                <a:cs typeface="+mn-cs"/>
              </a:rPr>
              <a:t>Prandtl</a:t>
            </a:r>
            <a:r>
              <a:rPr lang="en-US" kern="0" dirty="0">
                <a:latin typeface="+mn-lt"/>
                <a:ea typeface="+mn-ea"/>
                <a:cs typeface="+mn-cs"/>
              </a:rPr>
              <a:t> number tends to shear- and R/LT-independent value of order unity (in both turbulence regimes)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653980" y="6739408"/>
            <a:ext cx="3326990" cy="87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13" tIns="49155" rIns="98313" bIns="49155">
            <a:prstTxWarp prst="textNoShape">
              <a:avLst/>
            </a:prstTxWarp>
            <a:spAutoFit/>
          </a:bodyPr>
          <a:lstStyle/>
          <a:p>
            <a:pPr defTabSz="983300"/>
            <a:r>
              <a:rPr lang="en-US" sz="2500" dirty="0" smtClean="0">
                <a:solidFill>
                  <a:schemeClr val="tx2"/>
                </a:solidFill>
              </a:rPr>
              <a:t>Barnes </a:t>
            </a:r>
            <a:r>
              <a:rPr lang="en-US" sz="2500" i="1" dirty="0" smtClean="0">
                <a:solidFill>
                  <a:schemeClr val="tx2"/>
                </a:solidFill>
              </a:rPr>
              <a:t>et al.</a:t>
            </a:r>
            <a:r>
              <a:rPr lang="en-US" sz="2500" dirty="0" smtClean="0">
                <a:solidFill>
                  <a:schemeClr val="tx2"/>
                </a:solidFill>
              </a:rPr>
              <a:t>, PRL submitted (2010).</a:t>
            </a: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77397" y="7346136"/>
            <a:ext cx="1223268" cy="282390"/>
          </a:xfrm>
          <a:prstGeom prst="rect">
            <a:avLst/>
          </a:prstGeom>
        </p:spPr>
      </p:pic>
    </p:spTree>
  </p:cSld>
  <p:clrMapOvr>
    <a:masterClrMapping/>
  </p:clrMapOvr>
  <p:transition advTm="608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714" y="5802912"/>
            <a:ext cx="4720729" cy="103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011" name="Oval 6"/>
          <p:cNvSpPr>
            <a:spLocks noChangeArrowheads="1"/>
          </p:cNvSpPr>
          <p:nvPr/>
        </p:nvSpPr>
        <p:spPr bwMode="auto">
          <a:xfrm>
            <a:off x="899187" y="2681003"/>
            <a:ext cx="4495933" cy="4266847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3012" name="Left Arrow 7"/>
          <p:cNvSpPr>
            <a:spLocks noChangeArrowheads="1"/>
          </p:cNvSpPr>
          <p:nvPr/>
        </p:nvSpPr>
        <p:spPr bwMode="auto">
          <a:xfrm rot="7884643">
            <a:off x="3093842" y="3150834"/>
            <a:ext cx="2200983" cy="539512"/>
          </a:xfrm>
          <a:prstGeom prst="leftArrow">
            <a:avLst>
              <a:gd name="adj1" fmla="val 45407"/>
              <a:gd name="adj2" fmla="val 49971"/>
            </a:avLst>
          </a:prstGeom>
          <a:ln w="25400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3013" name="Left Arrow 8"/>
          <p:cNvSpPr>
            <a:spLocks noChangeArrowheads="1"/>
          </p:cNvSpPr>
          <p:nvPr/>
        </p:nvSpPr>
        <p:spPr bwMode="auto">
          <a:xfrm rot="-7911732">
            <a:off x="3144641" y="5747388"/>
            <a:ext cx="2174313" cy="539512"/>
          </a:xfrm>
          <a:prstGeom prst="leftArrow">
            <a:avLst>
              <a:gd name="adj1" fmla="val 45407"/>
              <a:gd name="adj2" fmla="val 50015"/>
            </a:avLst>
          </a:prstGeom>
          <a:ln w="25400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3014" name="Left Arrow 9"/>
          <p:cNvSpPr>
            <a:spLocks noChangeArrowheads="1"/>
          </p:cNvSpPr>
          <p:nvPr/>
        </p:nvSpPr>
        <p:spPr bwMode="auto">
          <a:xfrm>
            <a:off x="269757" y="4428633"/>
            <a:ext cx="2607641" cy="512022"/>
          </a:xfrm>
          <a:prstGeom prst="leftArrow">
            <a:avLst>
              <a:gd name="adj1" fmla="val 45407"/>
              <a:gd name="adj2" fmla="val 49989"/>
            </a:avLst>
          </a:prstGeom>
          <a:ln w="25400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5" name="Picture 1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6748" y="2083646"/>
            <a:ext cx="947893" cy="43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Left Arrow 11"/>
          <p:cNvSpPr>
            <a:spLocks noChangeArrowheads="1"/>
          </p:cNvSpPr>
          <p:nvPr/>
        </p:nvSpPr>
        <p:spPr bwMode="auto">
          <a:xfrm>
            <a:off x="3147154" y="4473080"/>
            <a:ext cx="2952329" cy="544023"/>
          </a:xfrm>
          <a:prstGeom prst="leftArrow">
            <a:avLst>
              <a:gd name="adj1" fmla="val 50000"/>
              <a:gd name="adj2" fmla="val 49882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TextBox 12"/>
          <p:cNvSpPr txBox="1">
            <a:spLocks noChangeArrowheads="1"/>
          </p:cNvSpPr>
          <p:nvPr/>
        </p:nvSpPr>
        <p:spPr bwMode="auto">
          <a:xfrm>
            <a:off x="5574958" y="3961059"/>
            <a:ext cx="2898933" cy="52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prstTxWarp prst="textNoShape">
              <a:avLst/>
            </a:prstTxWarp>
            <a:spAutoFit/>
          </a:bodyPr>
          <a:lstStyle/>
          <a:p>
            <a:r>
              <a:rPr lang="en-US"/>
              <a:t>heat, momentum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268" y="341348"/>
            <a:ext cx="9171702" cy="1280054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Power/Torque balance for beam injection</a:t>
            </a:r>
            <a:endParaRPr lang="en-US" dirty="0"/>
          </a:p>
        </p:txBody>
      </p:sp>
      <p:sp useBgFill="1">
        <p:nvSpPr>
          <p:cNvPr id="43019" name="Freeform 22"/>
          <p:cNvSpPr>
            <a:spLocks noChangeArrowheads="1"/>
          </p:cNvSpPr>
          <p:nvPr/>
        </p:nvSpPr>
        <p:spPr bwMode="auto">
          <a:xfrm>
            <a:off x="1" y="1621402"/>
            <a:ext cx="3686665" cy="1109380"/>
          </a:xfrm>
          <a:custGeom>
            <a:avLst/>
            <a:gdLst>
              <a:gd name="T0" fmla="*/ 5923583 w 1647757"/>
              <a:gd name="T1" fmla="*/ 1354918 h 724242"/>
              <a:gd name="T2" fmla="*/ 2150599 w 1647757"/>
              <a:gd name="T3" fmla="*/ 392729 h 724242"/>
              <a:gd name="T4" fmla="*/ 0 w 1647757"/>
              <a:gd name="T5" fmla="*/ 0 h 724242"/>
              <a:gd name="T6" fmla="*/ 0 60000 65536"/>
              <a:gd name="T7" fmla="*/ 0 60000 65536"/>
              <a:gd name="T8" fmla="*/ 0 60000 65536"/>
              <a:gd name="T9" fmla="*/ 0 w 1647757"/>
              <a:gd name="T10" fmla="*/ 0 h 724242"/>
              <a:gd name="T11" fmla="*/ 1647757 w 1647757"/>
              <a:gd name="T12" fmla="*/ 724242 h 724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757" h="724242">
                <a:moveTo>
                  <a:pt x="1647757" y="724242"/>
                </a:moveTo>
                <a:cubicBezTo>
                  <a:pt x="1260306" y="527437"/>
                  <a:pt x="872856" y="330632"/>
                  <a:pt x="598230" y="209925"/>
                </a:cubicBezTo>
                <a:cubicBezTo>
                  <a:pt x="323604" y="89218"/>
                  <a:pt x="0" y="0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3020" name="Freeform 23"/>
          <p:cNvSpPr>
            <a:spLocks noChangeArrowheads="1"/>
          </p:cNvSpPr>
          <p:nvPr/>
        </p:nvSpPr>
        <p:spPr bwMode="auto">
          <a:xfrm>
            <a:off x="0" y="5973586"/>
            <a:ext cx="2158048" cy="768033"/>
          </a:xfrm>
          <a:custGeom>
            <a:avLst/>
            <a:gdLst>
              <a:gd name="T0" fmla="*/ 2029735 w 1647757"/>
              <a:gd name="T1" fmla="*/ 649398 h 724242"/>
              <a:gd name="T2" fmla="*/ 736910 w 1647757"/>
              <a:gd name="T3" fmla="*/ 188231 h 724242"/>
              <a:gd name="T4" fmla="*/ 0 w 1647757"/>
              <a:gd name="T5" fmla="*/ 0 h 724242"/>
              <a:gd name="T6" fmla="*/ 0 60000 65536"/>
              <a:gd name="T7" fmla="*/ 0 60000 65536"/>
              <a:gd name="T8" fmla="*/ 0 60000 65536"/>
              <a:gd name="T9" fmla="*/ 0 w 1647757"/>
              <a:gd name="T10" fmla="*/ 0 h 724242"/>
              <a:gd name="T11" fmla="*/ 1647757 w 1647757"/>
              <a:gd name="T12" fmla="*/ 724242 h 724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757" h="724242">
                <a:moveTo>
                  <a:pt x="1647757" y="724242"/>
                </a:moveTo>
                <a:cubicBezTo>
                  <a:pt x="1260306" y="527437"/>
                  <a:pt x="872856" y="330632"/>
                  <a:pt x="598230" y="209925"/>
                </a:cubicBezTo>
                <a:cubicBezTo>
                  <a:pt x="323604" y="89218"/>
                  <a:pt x="0" y="0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round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5563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268" y="341349"/>
            <a:ext cx="9171702" cy="686252"/>
          </a:xfrm>
        </p:spPr>
        <p:txBody>
          <a:bodyPr/>
          <a:lstStyle/>
          <a:p>
            <a:pPr algn="ctr">
              <a:defRPr/>
            </a:pPr>
            <a:r>
              <a:rPr lang="en-US" sz="4300" dirty="0" smtClean="0"/>
              <a:t>Model fluxes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93" y="1500508"/>
            <a:ext cx="9891052" cy="592380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317"/>
              </a:spcBef>
              <a:defRPr/>
            </a:pPr>
            <a:r>
              <a:rPr lang="en-US" sz="2600" dirty="0" smtClean="0"/>
              <a:t>Simple model for fluxes with parameters chosen to fit zero magnetic shear results from GS2: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defRPr/>
            </a:pPr>
            <a:endParaRPr lang="en-US" sz="3200" dirty="0"/>
          </a:p>
        </p:txBody>
      </p:sp>
      <p:pic>
        <p:nvPicPr>
          <p:cNvPr id="45060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6774" y="2608113"/>
            <a:ext cx="2729405" cy="437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4387" y="2631224"/>
            <a:ext cx="2787478" cy="41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708455" y="3413478"/>
            <a:ext cx="7013655" cy="1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664876" y="4778872"/>
            <a:ext cx="4855607" cy="931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528618" y="6135766"/>
            <a:ext cx="7643085" cy="1088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69758" y="4778869"/>
            <a:ext cx="4760069" cy="938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632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268" y="167121"/>
            <a:ext cx="9171702" cy="686252"/>
          </a:xfrm>
        </p:spPr>
        <p:txBody>
          <a:bodyPr/>
          <a:lstStyle/>
          <a:p>
            <a:pPr algn="ctr">
              <a:defRPr/>
            </a:pPr>
            <a:r>
              <a:rPr lang="en-US" sz="4300" dirty="0" smtClean="0"/>
              <a:t>Model fluxes</a:t>
            </a:r>
            <a:endParaRPr lang="en-US" dirty="0"/>
          </a:p>
        </p:txBody>
      </p:sp>
      <p:pic>
        <p:nvPicPr>
          <p:cNvPr id="77827" name="Picture 8" descr="fig_Q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129" y="4010837"/>
            <a:ext cx="5754794" cy="353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3" descr="highcock_qflux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8293" y="1194717"/>
            <a:ext cx="7103573" cy="26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9268" y="256011"/>
            <a:ext cx="9171702" cy="110938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Balance w/o neoclassical</a:t>
            </a:r>
            <a:endParaRPr lang="en-US" dirty="0"/>
          </a:p>
        </p:txBody>
      </p:sp>
      <p:pic>
        <p:nvPicPr>
          <p:cNvPr id="47107" name="Picture 3" descr="fig_Qt_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38" y="1792076"/>
            <a:ext cx="6474143" cy="520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3819" y="2048086"/>
            <a:ext cx="377658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89999"/>
              </a:srgbClr>
            </a:outerShdw>
          </a:effectLst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   = red lines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        = green lines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Critical gradient = dashed line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For given   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  and     </a:t>
            </a:r>
            <a:r>
              <a:rPr lang="en-US" kern="0" dirty="0">
                <a:latin typeface="+mn-lt"/>
                <a:ea typeface="+mn-ea"/>
                <a:cs typeface="+mn-cs"/>
              </a:rPr>
              <a:t>, only one solution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	No bifurcation!</a:t>
            </a:r>
          </a:p>
          <a:p>
            <a:pPr marL="415454" indent="-415454" defTabSz="110485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83411" y="2048088"/>
            <a:ext cx="360348" cy="43024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16865" y="5534925"/>
            <a:ext cx="360348" cy="430241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039440" y="5142796"/>
            <a:ext cx="904806" cy="47454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373330" y="3157470"/>
            <a:ext cx="2607641" cy="101766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267752" y="2549826"/>
            <a:ext cx="904806" cy="474546"/>
          </a:xfrm>
          <a:prstGeom prst="rect">
            <a:avLst/>
          </a:prstGeom>
        </p:spPr>
      </p:pic>
    </p:spTree>
  </p:cSld>
  <p:clrMapOvr>
    <a:masterClrMapping/>
  </p:clrMapOvr>
  <p:transition advTm="53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shbowl">
  <a:themeElements>
    <a:clrScheme name="">
      <a:dk1>
        <a:srgbClr val="3E3E5C"/>
      </a:dk1>
      <a:lt1>
        <a:srgbClr val="FFEA0F"/>
      </a:lt1>
      <a:dk2>
        <a:srgbClr val="90C0E5"/>
      </a:dk2>
      <a:lt2>
        <a:srgbClr val="CEFF03"/>
      </a:lt2>
      <a:accent1>
        <a:srgbClr val="60597B"/>
      </a:accent1>
      <a:accent2>
        <a:srgbClr val="6666FF"/>
      </a:accent2>
      <a:accent3>
        <a:srgbClr val="C6DCF0"/>
      </a:accent3>
      <a:accent4>
        <a:srgbClr val="DAC80B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Fishbowl">
      <a:majorFont>
        <a:latin typeface="Century Gothic"/>
        <a:ea typeface="ヒラギノ角ゴ Pro W3"/>
        <a:cs typeface="ヒラギノ角ゴ Pro W3"/>
      </a:majorFont>
      <a:minorFont>
        <a:latin typeface="Century Gothic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ishbowl 1">
        <a:dk1>
          <a:srgbClr val="777777"/>
        </a:dk1>
        <a:lt1>
          <a:srgbClr val="FFFFFF"/>
        </a:lt1>
        <a:dk2>
          <a:srgbClr val="90C0E5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C6DCF0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hbowl 2">
        <a:dk1>
          <a:srgbClr val="3E3E5C"/>
        </a:dk1>
        <a:lt1>
          <a:srgbClr val="FFFFFF"/>
        </a:lt1>
        <a:dk2>
          <a:srgbClr val="90C0E5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6DCF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2004:Templates:Presentations:Designs:Fishbowl</Template>
  <TotalTime>17729</TotalTime>
  <Words>577</Words>
  <Application>Microsoft Macintosh PowerPoint</Application>
  <PresentationFormat>Custom</PresentationFormat>
  <Paragraphs>106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Fishbowl</vt:lpstr>
      <vt:lpstr>Reduced transport regions in rotating tokamak plasmas</vt:lpstr>
      <vt:lpstr>Slide 2</vt:lpstr>
      <vt:lpstr>Overview</vt:lpstr>
      <vt:lpstr>Turbulent fluxes</vt:lpstr>
      <vt:lpstr>Turbulent Prandtl number</vt:lpstr>
      <vt:lpstr>Power/Torque balance for beam injection</vt:lpstr>
      <vt:lpstr>Model fluxes</vt:lpstr>
      <vt:lpstr>Model fluxes</vt:lpstr>
      <vt:lpstr>Balance w/o neoclassical</vt:lpstr>
      <vt:lpstr>Neoclassical energy flux</vt:lpstr>
      <vt:lpstr>Balance with neoclassical</vt:lpstr>
      <vt:lpstr>Curves of constant   </vt:lpstr>
      <vt:lpstr>Slide 13</vt:lpstr>
      <vt:lpstr>Possible solutions</vt:lpstr>
      <vt:lpstr>Possible solutions</vt:lpstr>
      <vt:lpstr>Possible solutions</vt:lpstr>
      <vt:lpstr>Bifurcation condition</vt:lpstr>
      <vt:lpstr>Bifurcations in GS2</vt:lpstr>
      <vt:lpstr>Extension to 1D (radial)</vt:lpstr>
      <vt:lpstr>The future: multiscale simulation</vt:lpstr>
      <vt:lpstr>Conclusions and future directions</vt:lpstr>
      <vt:lpstr>Extension to 1D (radial)</vt:lpstr>
    </vt:vector>
  </TitlesOfParts>
  <Company>Michael Barnes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Velocity-space resolution in continuum gyrokinetics</dc:title>
  <dc:creator>Michael Barnes</dc:creator>
  <cp:lastModifiedBy>Michael Barnes</cp:lastModifiedBy>
  <cp:revision>450</cp:revision>
  <cp:lastPrinted>2010-12-08T01:32:56Z</cp:lastPrinted>
  <dcterms:created xsi:type="dcterms:W3CDTF">2010-12-08T01:30:05Z</dcterms:created>
  <dcterms:modified xsi:type="dcterms:W3CDTF">2010-12-08T01:34:13Z</dcterms:modified>
</cp:coreProperties>
</file>