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56" r:id="rId3"/>
    <p:sldId id="357" r:id="rId4"/>
    <p:sldId id="316" r:id="rId5"/>
    <p:sldId id="354" r:id="rId6"/>
    <p:sldId id="373" r:id="rId7"/>
    <p:sldId id="349" r:id="rId8"/>
    <p:sldId id="323" r:id="rId9"/>
    <p:sldId id="348" r:id="rId10"/>
    <p:sldId id="324" r:id="rId11"/>
    <p:sldId id="350" r:id="rId12"/>
    <p:sldId id="358" r:id="rId13"/>
    <p:sldId id="359" r:id="rId14"/>
    <p:sldId id="360" r:id="rId15"/>
    <p:sldId id="327" r:id="rId16"/>
    <p:sldId id="361" r:id="rId17"/>
    <p:sldId id="362" r:id="rId18"/>
    <p:sldId id="363" r:id="rId19"/>
    <p:sldId id="364" r:id="rId20"/>
    <p:sldId id="374" r:id="rId21"/>
    <p:sldId id="366" r:id="rId22"/>
    <p:sldId id="367" r:id="rId23"/>
    <p:sldId id="368" r:id="rId24"/>
    <p:sldId id="369" r:id="rId25"/>
    <p:sldId id="338" r:id="rId26"/>
    <p:sldId id="341" r:id="rId27"/>
    <p:sldId id="305" r:id="rId28"/>
    <p:sldId id="306" r:id="rId29"/>
    <p:sldId id="342" r:id="rId30"/>
    <p:sldId id="343" r:id="rId31"/>
    <p:sldId id="371" r:id="rId32"/>
    <p:sldId id="309" r:id="rId33"/>
    <p:sldId id="339" r:id="rId34"/>
    <p:sldId id="370" r:id="rId35"/>
    <p:sldId id="345" r:id="rId36"/>
    <p:sldId id="346" r:id="rId37"/>
    <p:sldId id="347" r:id="rId38"/>
    <p:sldId id="37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714" autoAdjust="0"/>
  </p:normalViewPr>
  <p:slideViewPr>
    <p:cSldViewPr>
      <p:cViewPr varScale="1">
        <p:scale>
          <a:sx n="123" d="100"/>
          <a:sy n="123" d="100"/>
        </p:scale>
        <p:origin x="-1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FCD62-6D65-49E0-A07E-5726F45BB35E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A559A-9145-495E-AC7B-C123AF64C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neutron stars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</a:t>
            </a:r>
            <a:r>
              <a:rPr lang="en-US" baseline="0" dirty="0" smtClean="0"/>
              <a:t> centers at several 100 </a:t>
            </a:r>
            <a:r>
              <a:rPr lang="en-US" baseline="0" dirty="0" err="1" smtClean="0"/>
              <a:t>MeV</a:t>
            </a:r>
            <a:r>
              <a:rPr lang="en-US" baseline="0" dirty="0" smtClean="0"/>
              <a:t>. What can we do at higher density?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</a:t>
            </a:r>
            <a:r>
              <a:rPr lang="en-US" dirty="0" err="1" smtClean="0"/>
              <a:t>parametrization</a:t>
            </a:r>
            <a:r>
              <a:rPr lang="en-US" baseline="0" dirty="0" smtClean="0"/>
              <a:t> when no idea of how function behaves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2502-C70A-40D2-9FA9-E5112764F2E8}" type="datetimeFigureOut">
              <a:rPr lang="en-US" smtClean="0"/>
              <a:pPr/>
              <a:t>26/02/2015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4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5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24" y="548680"/>
            <a:ext cx="7988424" cy="3240360"/>
          </a:xfrm>
        </p:spPr>
        <p:txBody>
          <a:bodyPr>
            <a:normAutofit/>
          </a:bodyPr>
          <a:lstStyle/>
          <a:p>
            <a:r>
              <a:rPr lang="en-US" dirty="0" smtClean="0"/>
              <a:t>Constraining neutron star properties with </a:t>
            </a:r>
            <a:r>
              <a:rPr lang="en-US" dirty="0" err="1" smtClean="0"/>
              <a:t>perturbative</a:t>
            </a:r>
            <a:r>
              <a:rPr lang="en-US" dirty="0" smtClean="0"/>
              <a:t> QCD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err="1" smtClean="0"/>
              <a:t>Aleksi</a:t>
            </a:r>
            <a:r>
              <a:rPr lang="en-US" sz="2700" dirty="0" smtClean="0"/>
              <a:t> </a:t>
            </a:r>
            <a:r>
              <a:rPr lang="en-US" sz="2700" dirty="0" err="1" smtClean="0"/>
              <a:t>Vuorinen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University of Helsinki</a:t>
            </a:r>
            <a:endParaRPr lang="fi-FI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04" y="4365104"/>
            <a:ext cx="7264896" cy="1752600"/>
          </a:xfrm>
        </p:spPr>
        <p:txBody>
          <a:bodyPr/>
          <a:lstStyle/>
          <a:p>
            <a:r>
              <a:rPr lang="fi-FI" dirty="0" smtClean="0"/>
              <a:t>University of Oxford</a:t>
            </a:r>
          </a:p>
          <a:p>
            <a:r>
              <a:rPr lang="fi-FI" dirty="0" smtClean="0"/>
              <a:t>23.2.2015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60119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Main reference: Kurkela, </a:t>
            </a:r>
            <a:r>
              <a:rPr lang="fi-FI" dirty="0"/>
              <a:t>Fraga, Schaffner-Bielich</a:t>
            </a:r>
            <a:r>
              <a:rPr lang="fi-FI" dirty="0" smtClean="0"/>
              <a:t>, AV, ApJ 789 (1402.6618)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9091"/>
      </p:ext>
    </p:extLst>
  </p:cSld>
  <p:clrMapOvr>
    <a:masterClrMapping/>
  </p:clrMapOvr>
  <p:transition xmlns:p14="http://schemas.microsoft.com/office/powerpoint/2010/main" advTm="2993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5" y="44624"/>
            <a:ext cx="547691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699792" y="2852937"/>
            <a:ext cx="432048" cy="22322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5085184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Lattice of increasingly neutron rich nuclei in electron sea; pressure dominated by that of the electron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zero pressure nuclear ground state 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84799"/>
            <a:ext cx="513305" cy="24054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427984" y="1340768"/>
            <a:ext cx="1358903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86887" y="476672"/>
            <a:ext cx="3357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Neutron gas with nuclei and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NN interactions important for collective properties; modeled via experimentally highly constrained ‘potential models’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Eventually need 3N interactions, boost corrections,…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27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293096"/>
            <a:ext cx="9026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Closer to saturation density      , need many-body calculations within Chiral Effective Theory, including 3N and 4N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          , errors              - mostly due to uncertainties in effective theory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State-of-the-art NNNLO </a:t>
            </a:r>
            <a:r>
              <a:rPr lang="en-US" dirty="0" err="1" smtClean="0"/>
              <a:t>Tews</a:t>
            </a:r>
            <a:r>
              <a:rPr lang="en-US" dirty="0" smtClean="0"/>
              <a:t> et al., PRL 110 (2013), </a:t>
            </a:r>
            <a:r>
              <a:rPr lang="en-US" dirty="0" err="1" smtClean="0"/>
              <a:t>Hebeler</a:t>
            </a:r>
            <a:r>
              <a:rPr lang="en-US" dirty="0" smtClean="0"/>
              <a:t> et al., APJ 772 (2013)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999317" y="4482704"/>
            <a:ext cx="288032" cy="200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32460"/>
            <a:ext cx="737873" cy="240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60335"/>
            <a:ext cx="604077" cy="2407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336704" cy="396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0032" y="836712"/>
            <a:ext cx="169218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72200" y="620688"/>
            <a:ext cx="360040" cy="148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0000" y="46010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54056" y="306000"/>
            <a:ext cx="23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54261"/>
      </p:ext>
    </p:extLst>
  </p:cSld>
  <p:clrMapOvr>
    <a:masterClrMapping/>
  </p:clrMapOvr>
  <p:transition xmlns:p14="http://schemas.microsoft.com/office/powerpoint/2010/main" advTm="11456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jvuori\Desktop\quarkmatter\vi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50" y="128766"/>
            <a:ext cx="6293498" cy="39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37032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Asymptotic freedom gives asymptotic behavior. However,…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At interesting densities                    system strongly interacting but no lattice QCD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Quark pairing important and very nontrivial to account for: Even phase structure unknown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842861"/>
            <a:ext cx="1152128" cy="2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jvuori\Desktop\quarkmatter\vi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1" y="134706"/>
            <a:ext cx="6293498" cy="39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99401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How about building a bridge from the high density side?</a:t>
            </a:r>
          </a:p>
        </p:txBody>
      </p:sp>
    </p:spTree>
    <p:extLst>
      <p:ext uri="{BB962C8B-B14F-4D97-AF65-F5344CB8AC3E}">
        <p14:creationId xmlns:p14="http://schemas.microsoft.com/office/powerpoint/2010/main" val="302398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jvuori\Desktop\quarkmatter\vi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8908"/>
            <a:ext cx="8244408" cy="53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57380"/>
      </p:ext>
    </p:extLst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jvuori\Desktop\quarkmatter\vi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5148065" cy="33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rjvuori\Desktop\quarkmatter\vi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" y="0"/>
            <a:ext cx="5450983" cy="34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707904" y="4653136"/>
            <a:ext cx="1944216" cy="2401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4293096"/>
            <a:ext cx="392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Quantitative error estimates from renormalization / resolution scale dependence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39752" y="1484784"/>
            <a:ext cx="144016" cy="2808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72492"/>
      </p:ext>
    </p:extLst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2420888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Leading order at zero temperature: Gas of </a:t>
            </a:r>
            <a:r>
              <a:rPr lang="en-US" sz="2400" dirty="0" err="1" smtClean="0">
                <a:solidFill>
                  <a:prstClr val="black"/>
                </a:solidFill>
              </a:rPr>
              <a:t>noninteracting</a:t>
            </a:r>
            <a:r>
              <a:rPr lang="en-US" sz="2400" dirty="0" smtClean="0">
                <a:solidFill>
                  <a:prstClr val="black"/>
                </a:solidFill>
              </a:rPr>
              <a:t> quarks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6278875" cy="13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2420888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Leading order at zero temperature: Gas of </a:t>
            </a:r>
            <a:r>
              <a:rPr lang="en-US" sz="2400" dirty="0" err="1" smtClean="0">
                <a:solidFill>
                  <a:prstClr val="black"/>
                </a:solidFill>
              </a:rPr>
              <a:t>noninteracting</a:t>
            </a:r>
            <a:r>
              <a:rPr lang="en-US" sz="2400" dirty="0" smtClean="0">
                <a:solidFill>
                  <a:prstClr val="black"/>
                </a:solidFill>
              </a:rPr>
              <a:t> quarks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" descr="C:\Users\arjvuori\Desktop\quarkmatter\vi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64" y="3212976"/>
            <a:ext cx="5450983" cy="34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2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pic>
        <p:nvPicPr>
          <p:cNvPr id="3" name="Picture 2" descr="C:\Users\vuorinen\Desktop\darm14coll\cernfi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935" y="3356992"/>
            <a:ext cx="6785385" cy="2750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2420888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NLO and NNLO: Vacuum diagrams and ring </a:t>
            </a:r>
            <a:r>
              <a:rPr lang="en-US" sz="2400" dirty="0" err="1" smtClean="0">
                <a:solidFill>
                  <a:prstClr val="black"/>
                </a:solidFill>
              </a:rPr>
              <a:t>resummation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Kurkela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Romatschke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Vuorinen</a:t>
            </a:r>
            <a:r>
              <a:rPr lang="en-US" dirty="0" smtClean="0">
                <a:solidFill>
                  <a:prstClr val="black"/>
                </a:solidFill>
              </a:rPr>
              <a:t>, PRD 81 (2010)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uorinen\Desktop\darm14coll\CERNfig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4503178" cy="3585864"/>
          </a:xfrm>
          <a:prstGeom prst="rect">
            <a:avLst/>
          </a:prstGeom>
          <a:noFill/>
        </p:spPr>
      </p:pic>
      <p:pic>
        <p:nvPicPr>
          <p:cNvPr id="1030" name="Picture 6" descr="C:\tex\esitalk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3178" y="-1"/>
            <a:ext cx="4640822" cy="358586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62718" y="3930149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a hydrogen burning star runs out of fuel: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                       White dwarf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                       Supernova explosion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                           Gravitational collapse into BH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                           Gravitational collapse into…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65566" y="4509120"/>
            <a:ext cx="1890210" cy="288032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65566" y="4941168"/>
            <a:ext cx="1890210" cy="288032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187624" y="5378028"/>
            <a:ext cx="2016224" cy="284539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187624" y="5805264"/>
            <a:ext cx="2040977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1512"/>
      </p:ext>
    </p:extLst>
  </p:cSld>
  <p:clrMapOvr>
    <a:masterClrMapping/>
  </p:clrMapOvr>
  <p:transition xmlns:p14="http://schemas.microsoft.com/office/powerpoint/2010/main" advTm="643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420888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NLO and NNLO: Vacuum diagrams and ring </a:t>
            </a:r>
            <a:r>
              <a:rPr lang="en-US" sz="2400" dirty="0" err="1" smtClean="0">
                <a:solidFill>
                  <a:prstClr val="black"/>
                </a:solidFill>
              </a:rPr>
              <a:t>resummation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tex\cernfi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5" y="3212976"/>
            <a:ext cx="8312511" cy="21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7332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Method: Reduction to phase space integrals over vacuum amplitudes via cutting of fermion propagators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2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420888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NLO and NNLO: Vacuum diagrams and ring </a:t>
            </a:r>
            <a:r>
              <a:rPr lang="en-US" sz="2400" dirty="0" err="1" smtClean="0">
                <a:solidFill>
                  <a:prstClr val="black"/>
                </a:solidFill>
              </a:rPr>
              <a:t>resummation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147" name="Picture 3" descr="C:\Users\arjvuori\Desktop\quarkmatter\vie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5364088" cy="3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3429000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Main sources of uncertainty: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Renormalization scale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Running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Value of strange quark mass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085184"/>
            <a:ext cx="288033" cy="1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420888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NLO and NNLO: Vacuum diagrams and ring </a:t>
            </a:r>
            <a:r>
              <a:rPr lang="en-US" sz="2400" dirty="0" err="1" smtClean="0">
                <a:solidFill>
                  <a:prstClr val="black"/>
                </a:solidFill>
              </a:rPr>
              <a:t>resummation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147" name="Picture 3" descr="C:\Users\arjvuori\Desktop\quarkmatter\vie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65783"/>
            <a:ext cx="4438155" cy="29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rjvuori\Desktop\quarkmatter\vie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5782"/>
            <a:ext cx="4464496" cy="29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6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jvuori\Desktop\quarkmatter\vi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4" y="188640"/>
            <a:ext cx="781062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4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jvuori\Desktop\quarkmatter\vi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4" y="188640"/>
            <a:ext cx="781062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004048" y="4401822"/>
            <a:ext cx="1152128" cy="13257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1640" y="5727579"/>
            <a:ext cx="629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N.B. Star cores almost perturbative!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32040" y="1484784"/>
            <a:ext cx="1440160" cy="42427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7525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known about the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EoS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Limits of low and high densities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Entering no man’s land: Interpolating </a:t>
            </a:r>
            <a:r>
              <a:rPr lang="en-US" sz="4000" dirty="0" err="1" smtClean="0"/>
              <a:t>polytropes</a:t>
            </a:r>
            <a:endParaRPr lang="en-US" sz="4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Implications for neutron star physics: MR-relations and beyond 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39261"/>
      </p:ext>
    </p:extLst>
  </p:cSld>
  <p:clrMapOvr>
    <a:masterClrMapping/>
  </p:clrMapOvr>
  <p:transition xmlns:p14="http://schemas.microsoft.com/office/powerpoint/2010/main" advTm="7600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jvuori\Desktop\quarkmatter\vi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04856" cy="48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2040" y="1484784"/>
            <a:ext cx="115212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24128" y="404664"/>
            <a:ext cx="1440160" cy="989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140349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choices: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Phenomenological models (cf. MIT bag)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Controlled interpolation between known limits</a:t>
            </a:r>
          </a:p>
        </p:txBody>
      </p:sp>
    </p:spTree>
    <p:extLst>
      <p:ext uri="{BB962C8B-B14F-4D97-AF65-F5344CB8AC3E}">
        <p14:creationId xmlns:p14="http://schemas.microsoft.com/office/powerpoint/2010/main" val="205670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332656"/>
            <a:ext cx="8208912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3200" dirty="0" smtClean="0"/>
              <a:t>Quantify ignorance using piecewise </a:t>
            </a:r>
            <a:r>
              <a:rPr lang="en-US" sz="3200" dirty="0" err="1" smtClean="0"/>
              <a:t>polytropic</a:t>
            </a:r>
            <a:r>
              <a:rPr lang="en-US" sz="3200" dirty="0" smtClean="0"/>
              <a:t> </a:t>
            </a:r>
            <a:r>
              <a:rPr lang="en-US" sz="3200" dirty="0" err="1" smtClean="0"/>
              <a:t>EoSs</a:t>
            </a:r>
            <a:r>
              <a:rPr lang="en-US" sz="3200" dirty="0" smtClean="0"/>
              <a:t>,                       , and varying all parameters. Do this requiring</a:t>
            </a:r>
          </a:p>
          <a:p>
            <a:pPr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60266" y="942480"/>
            <a:ext cx="2075630" cy="364527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635896" y="4115121"/>
            <a:ext cx="936104" cy="300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87901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Hebeler</a:t>
            </a:r>
            <a:r>
              <a:rPr lang="en-US" dirty="0" smtClean="0"/>
              <a:t>, </a:t>
            </a:r>
            <a:r>
              <a:rPr lang="en-US" dirty="0" err="1" smtClean="0"/>
              <a:t>Lattimer</a:t>
            </a:r>
            <a:r>
              <a:rPr lang="en-US" dirty="0" smtClean="0"/>
              <a:t>, </a:t>
            </a:r>
            <a:r>
              <a:rPr lang="en-US" dirty="0" err="1" smtClean="0"/>
              <a:t>Pethick</a:t>
            </a:r>
            <a:r>
              <a:rPr lang="en-US" dirty="0" smtClean="0"/>
              <a:t>, </a:t>
            </a:r>
            <a:r>
              <a:rPr lang="en-US" dirty="0" err="1" smtClean="0"/>
              <a:t>Schwenk</a:t>
            </a:r>
            <a:r>
              <a:rPr lang="en-US" dirty="0" smtClean="0"/>
              <a:t>, APJ 773 (2013) </a:t>
            </a:r>
          </a:p>
          <a:p>
            <a:r>
              <a:rPr lang="en-US" dirty="0" err="1" smtClean="0"/>
              <a:t>Kurkela</a:t>
            </a:r>
            <a:r>
              <a:rPr lang="en-US" dirty="0" smtClean="0"/>
              <a:t>, </a:t>
            </a:r>
            <a:r>
              <a:rPr lang="en-US" dirty="0" err="1" smtClean="0"/>
              <a:t>Fraga</a:t>
            </a:r>
            <a:r>
              <a:rPr lang="en-US" dirty="0" smtClean="0"/>
              <a:t>, </a:t>
            </a:r>
            <a:r>
              <a:rPr lang="en-US" dirty="0" err="1" smtClean="0"/>
              <a:t>Schaffner-Bielich</a:t>
            </a:r>
            <a:r>
              <a:rPr lang="en-US" dirty="0" smtClean="0"/>
              <a:t>, </a:t>
            </a:r>
            <a:r>
              <a:rPr lang="en-US" dirty="0" err="1" smtClean="0"/>
              <a:t>Vuorinen</a:t>
            </a:r>
            <a:r>
              <a:rPr lang="en-US" dirty="0" smtClean="0"/>
              <a:t>, APJ 789 (2014)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18" y="4568951"/>
            <a:ext cx="884243" cy="300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988840"/>
            <a:ext cx="82436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arenR"/>
            </a:pPr>
            <a:r>
              <a:rPr lang="en-US" sz="3200" dirty="0"/>
              <a:t>Smooth matching to nuclear and quark matter </a:t>
            </a:r>
            <a:r>
              <a:rPr lang="en-US" sz="3200" dirty="0" err="1" smtClean="0"/>
              <a:t>EoSs</a:t>
            </a:r>
            <a:endParaRPr lang="en-US" sz="32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sz="3200" dirty="0" smtClean="0"/>
              <a:t>Smoothness</a:t>
            </a:r>
            <a:r>
              <a:rPr lang="en-US" sz="3200" dirty="0"/>
              <a:t>: Continuity of    </a:t>
            </a:r>
            <a:r>
              <a:rPr lang="en-US" sz="3200" dirty="0" smtClean="0"/>
              <a:t> and     when </a:t>
            </a:r>
            <a:r>
              <a:rPr lang="en-US" sz="3200" dirty="0"/>
              <a:t>matching </a:t>
            </a:r>
            <a:r>
              <a:rPr lang="en-US" sz="3200" dirty="0" err="1" smtClean="0"/>
              <a:t>monotropes</a:t>
            </a:r>
            <a:r>
              <a:rPr lang="en-US" sz="3200" dirty="0" smtClean="0"/>
              <a:t> (can </a:t>
            </a:r>
            <a:r>
              <a:rPr lang="en-US" sz="3200" dirty="0"/>
              <a:t>be relaxed)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3200" dirty="0" err="1" smtClean="0"/>
              <a:t>Subluminality</a:t>
            </a:r>
            <a:r>
              <a:rPr lang="en-US" sz="3200" dirty="0" smtClean="0"/>
              <a:t>             </a:t>
            </a:r>
            <a:r>
              <a:rPr lang="en-US" sz="3200" dirty="0"/>
              <a:t>- asymptotically equivalent to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3200" dirty="0" smtClean="0"/>
              <a:t>Ability </a:t>
            </a:r>
            <a:r>
              <a:rPr lang="en-US" sz="3200" dirty="0"/>
              <a:t>to support a two solar mass star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212975"/>
            <a:ext cx="210495" cy="25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3212976"/>
            <a:ext cx="219000" cy="180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00777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jvuori\Desktop\quarkmatter\vi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" y="188640"/>
            <a:ext cx="8150984" cy="54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Solutions exist for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949280"/>
            <a:ext cx="6264696" cy="2849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4929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arjvuori\Desktop\quarkmatter\vi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7" y="260648"/>
            <a:ext cx="76296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5829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minimum number of </a:t>
            </a:r>
            <a:r>
              <a:rPr lang="en-US" sz="2400" dirty="0" err="1" smtClean="0"/>
              <a:t>monotropes</a:t>
            </a:r>
            <a:r>
              <a:rPr lang="en-US" sz="2400" dirty="0" smtClean="0"/>
              <a:t> required for matching – and apparently also sufficient – is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72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43608" y="2924944"/>
            <a:ext cx="7077825" cy="945118"/>
          </a:xfrm>
          <a:prstGeom prst="rect">
            <a:avLst/>
          </a:prstGeom>
        </p:spPr>
      </p:pic>
      <p:pic>
        <p:nvPicPr>
          <p:cNvPr id="19458" name="Picture 2" descr="C:\Users\vuorinen\Desktop\darm14coll\nst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091" y="1052735"/>
            <a:ext cx="8304373" cy="5040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007875"/>
      </p:ext>
    </p:extLst>
  </p:cSld>
  <p:clrMapOvr>
    <a:masterClrMapping/>
  </p:clrMapOvr>
  <p:transition xmlns:p14="http://schemas.microsoft.com/office/powerpoint/2010/main" advTm="2777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rjvuori\Desktop\quarkmatter\vi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5102"/>
            <a:ext cx="7632848" cy="50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397023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solar mass constraint significant. On the other hand, allowing for a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phase transition (nonzero `latent heat’) only leads to a smaller region of allowed </a:t>
            </a:r>
            <a:r>
              <a:rPr lang="en-US" sz="2400" dirty="0" err="1" smtClean="0"/>
              <a:t>EoSs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67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jvuori\Desktop\quarkmatter\vi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539"/>
            <a:ext cx="7776864" cy="55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8772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HLPS [</a:t>
            </a:r>
            <a:r>
              <a:rPr lang="en-US" dirty="0" err="1" smtClean="0">
                <a:solidFill>
                  <a:prstClr val="black"/>
                </a:solidFill>
              </a:rPr>
              <a:t>Hebeler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Lattimer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Pethick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Schwenk</a:t>
            </a:r>
            <a:r>
              <a:rPr lang="en-US" dirty="0">
                <a:solidFill>
                  <a:prstClr val="black"/>
                </a:solidFill>
              </a:rPr>
              <a:t>, APJ 773 (2013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] without high-density constraint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9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uorinen\Desktop\darm14coll\EoS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939" y="2435180"/>
            <a:ext cx="6801062" cy="44228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84168" y="4077072"/>
            <a:ext cx="93610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vuorinen\Desktop\darm14coll\cartoonp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3851921" cy="243518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883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7525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known about the </a:t>
            </a: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EoS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 of low and high densities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Entering no man’s land: Interpolating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polytropes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Implications for neutron star physics: MR-relations and beyond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0315770"/>
      </p:ext>
    </p:extLst>
  </p:cSld>
  <p:clrMapOvr>
    <a:masterClrMapping/>
  </p:clrMapOvr>
  <p:transition xmlns:p14="http://schemas.microsoft.com/office/powerpoint/2010/main" advTm="7600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uorinen\Desktop\darm14coll\eos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84" y="620688"/>
            <a:ext cx="8465680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767220"/>
      </p:ext>
    </p:extLst>
  </p:cSld>
  <p:clrMapOvr>
    <a:masterClrMapping/>
  </p:clrMapOvr>
  <p:transition xmlns:p14="http://schemas.microsoft.com/office/powerpoint/2010/main" advTm="355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uorinen\Desktop\darm14coll\eosre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4623"/>
            <a:ext cx="3923929" cy="2569984"/>
          </a:xfrm>
          <a:prstGeom prst="rect">
            <a:avLst/>
          </a:prstGeom>
          <a:noFill/>
        </p:spPr>
      </p:pic>
      <p:pic>
        <p:nvPicPr>
          <p:cNvPr id="4" name="Picture 2" descr="C:\Users\vuorinen\Desktop\darm14coll\MR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392052"/>
            <a:ext cx="5549246" cy="44381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3" y="306896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reduction in </a:t>
            </a:r>
            <a:r>
              <a:rPr lang="en-US" sz="2400" dirty="0" err="1" smtClean="0"/>
              <a:t>EoS</a:t>
            </a:r>
            <a:r>
              <a:rPr lang="en-US" sz="2400" dirty="0" smtClean="0"/>
              <a:t> uncertainty due to tension from mass constraint: Large stellar masses require stiff </a:t>
            </a:r>
            <a:r>
              <a:rPr lang="en-US" sz="2400" dirty="0" err="1" smtClean="0"/>
              <a:t>EoS</a:t>
            </a:r>
            <a:r>
              <a:rPr lang="en-US" sz="2400" dirty="0" smtClean="0"/>
              <a:t>, matching to </a:t>
            </a:r>
            <a:r>
              <a:rPr lang="en-US" sz="2400" dirty="0" err="1" smtClean="0"/>
              <a:t>pQCD</a:t>
            </a:r>
            <a:r>
              <a:rPr lang="en-US" sz="2400" dirty="0" smtClean="0"/>
              <a:t> soft</a:t>
            </a:r>
          </a:p>
          <a:p>
            <a:endParaRPr lang="en-US" sz="2400" dirty="0"/>
          </a:p>
          <a:p>
            <a:r>
              <a:rPr lang="en-US" sz="2400" dirty="0" smtClean="0"/>
              <a:t>       </a:t>
            </a:r>
            <a:r>
              <a:rPr lang="en-US" sz="2400" dirty="0" err="1" smtClean="0"/>
              <a:t>EoS</a:t>
            </a:r>
            <a:r>
              <a:rPr lang="en-US" sz="2400" dirty="0" smtClean="0"/>
              <a:t> uncertainty down to 30% at all densities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40862" y="692696"/>
            <a:ext cx="430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Maximal masses up to               !                 </a:t>
            </a:r>
            <a:r>
              <a:rPr lang="en-US" sz="2400" dirty="0"/>
              <a:t>C</a:t>
            </a:r>
            <a:r>
              <a:rPr lang="en-US" sz="2400" dirty="0" smtClean="0"/>
              <a:t>entral densities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61" y="836710"/>
            <a:ext cx="892359" cy="225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3693"/>
            <a:ext cx="2664296" cy="293117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6" idx="0"/>
          </p:cNvCxnSpPr>
          <p:nvPr/>
        </p:nvCxnSpPr>
        <p:spPr>
          <a:xfrm flipV="1">
            <a:off x="1907705" y="1258872"/>
            <a:ext cx="144015" cy="1810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0" y="5779971"/>
            <a:ext cx="326128" cy="202802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228184" y="1809589"/>
            <a:ext cx="360040" cy="1043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52505"/>
      </p:ext>
    </p:extLst>
  </p:cSld>
  <p:clrMapOvr>
    <a:masterClrMapping/>
  </p:clrMapOvr>
  <p:transition xmlns:p14="http://schemas.microsoft.com/office/powerpoint/2010/main" advTm="355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jvuori\Desktop\quarkmatter\vi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80720" cy="47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004048" y="4221088"/>
            <a:ext cx="1656184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56612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Nuclear matter </a:t>
            </a:r>
            <a:r>
              <a:rPr lang="en-US" sz="2400" dirty="0" err="1" smtClean="0"/>
              <a:t>EoS</a:t>
            </a:r>
            <a:r>
              <a:rPr lang="en-US" sz="2400" dirty="0" smtClean="0"/>
              <a:t> only used very close to star surface – yet important effects from matching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4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jvuori\Desktop\quarkmatter\vie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" y="1094538"/>
            <a:ext cx="5342482" cy="47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980728"/>
            <a:ext cx="3635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Interpreting </a:t>
            </a:r>
            <a:r>
              <a:rPr lang="en-US" sz="2400" dirty="0" err="1" smtClean="0"/>
              <a:t>polytrope</a:t>
            </a:r>
            <a:r>
              <a:rPr lang="en-US" sz="2400" dirty="0" smtClean="0"/>
              <a:t> matching point (    ) as phase transition to quark matter, witness strong correlation between      and the chemical potential at the center of a maximally massive star.</a:t>
            </a:r>
          </a:p>
          <a:p>
            <a:endParaRPr lang="en-US" sz="2400" dirty="0"/>
          </a:p>
          <a:p>
            <a:r>
              <a:rPr lang="en-US" sz="2400" dirty="0" smtClean="0"/>
              <a:t>The stronger the transition, the less room for quark matter. Even then the </a:t>
            </a:r>
            <a:r>
              <a:rPr lang="en-US" sz="2400" dirty="0" err="1" smtClean="0"/>
              <a:t>pQCD</a:t>
            </a:r>
            <a:r>
              <a:rPr lang="en-US" sz="2400" dirty="0" smtClean="0"/>
              <a:t> result crucial for constraining the </a:t>
            </a:r>
            <a:r>
              <a:rPr lang="en-US" sz="2400" dirty="0" err="1" smtClean="0"/>
              <a:t>EoS</a:t>
            </a:r>
            <a:r>
              <a:rPr lang="en-US" sz="2400" dirty="0" smtClean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1512000"/>
            <a:ext cx="288033" cy="206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10105"/>
            <a:ext cx="288032" cy="2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4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040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Figuring out the properties – and identity – of neutron star matter is hard…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ut not impossible if you systematically use 1</a:t>
            </a:r>
            <a:r>
              <a:rPr lang="en-US" baseline="30000" dirty="0" smtClean="0"/>
              <a:t>st</a:t>
            </a:r>
            <a:r>
              <a:rPr lang="en-US" dirty="0" smtClean="0"/>
              <a:t> principles results at low and high density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Discovering massive stars places strong constraints on nuclear matter EoS due to tension with soft pQCD pressure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pQCD</a:t>
            </a:r>
            <a:r>
              <a:rPr lang="en-US" dirty="0" smtClean="0"/>
              <a:t> constraint useful even if no quark matter present in stars</a:t>
            </a:r>
          </a:p>
        </p:txBody>
      </p:sp>
    </p:spTree>
    <p:extLst>
      <p:ext uri="{BB962C8B-B14F-4D97-AF65-F5344CB8AC3E}">
        <p14:creationId xmlns:p14="http://schemas.microsoft.com/office/powerpoint/2010/main" val="4239753849"/>
      </p:ext>
    </p:extLst>
  </p:cSld>
  <p:clrMapOvr>
    <a:masterClrMapping/>
  </p:clrMapOvr>
  <p:transition xmlns:p14="http://schemas.microsoft.com/office/powerpoint/2010/main" advTm="108327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9/Neutron_star_struc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1588" y="404664"/>
            <a:ext cx="4656388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Classic problem in nuclear astrophysics:</a:t>
            </a:r>
          </a:p>
          <a:p>
            <a:r>
              <a:rPr lang="en-US" sz="3200" dirty="0" smtClean="0"/>
              <a:t>Predict composition and main properties of neutron stars</a:t>
            </a:r>
          </a:p>
          <a:p>
            <a:endParaRPr lang="en-US" sz="3200" dirty="0" smtClean="0"/>
          </a:p>
          <a:p>
            <a:r>
              <a:rPr lang="en-US" sz="3200" dirty="0" smtClean="0"/>
              <a:t>Characteristics: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Masses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Radii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Spin frequencies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Temperature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835697" y="4077072"/>
            <a:ext cx="1224135" cy="323738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403648" y="4575671"/>
            <a:ext cx="1224136" cy="265275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699792" y="5517232"/>
            <a:ext cx="864096" cy="324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19" y="5033961"/>
            <a:ext cx="864096" cy="322462"/>
          </a:xfrm>
          <a:prstGeom prst="rect">
            <a:avLst/>
          </a:prstGeom>
        </p:spPr>
      </p:pic>
      <p:pic>
        <p:nvPicPr>
          <p:cNvPr id="11" name="Picture 3" descr="C:\Users\vuorinen\Desktop\darm14coll\MR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1588" y="2785631"/>
            <a:ext cx="4870587" cy="3883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36991"/>
      </p:ext>
    </p:extLst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179"/>
            <a:ext cx="7344816" cy="1343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44824"/>
            <a:ext cx="2160240" cy="374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527" y="2503924"/>
            <a:ext cx="44854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Theory challenge</a:t>
            </a:r>
            <a:r>
              <a:rPr lang="en-US" sz="2600" dirty="0"/>
              <a:t>: Find </a:t>
            </a:r>
            <a:r>
              <a:rPr lang="en-US" sz="2600" dirty="0" err="1"/>
              <a:t>EoS</a:t>
            </a:r>
            <a:r>
              <a:rPr lang="en-US" sz="2600" dirty="0"/>
              <a:t> of nuclear/quark matter that </a:t>
            </a:r>
            <a:r>
              <a:rPr lang="en-US" sz="2600" dirty="0" smtClean="0"/>
              <a:t>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 smtClean="0"/>
              <a:t>Cold: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 smtClean="0"/>
              <a:t>Electrically neutral: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 smtClean="0"/>
              <a:t>In beta equilibrium: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600" dirty="0"/>
          </a:p>
          <a:p>
            <a:r>
              <a:rPr lang="fi-FI" sz="2600" dirty="0" smtClean="0"/>
              <a:t>and compare to observations.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9000"/>
            <a:ext cx="792088" cy="223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8" y="4221088"/>
            <a:ext cx="3845801" cy="29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8" y="4953609"/>
            <a:ext cx="3456384" cy="298809"/>
          </a:xfrm>
          <a:prstGeom prst="rect">
            <a:avLst/>
          </a:prstGeom>
        </p:spPr>
      </p:pic>
      <p:pic>
        <p:nvPicPr>
          <p:cNvPr id="10" name="Picture 2" descr="C:\Users\arjvuori\Desktop\quarkmatter\vie17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432266" cy="37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4392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600" dirty="0">
                <a:solidFill>
                  <a:srgbClr val="FF0000"/>
                </a:solidFill>
              </a:rPr>
              <a:t>Ultimate question:</a:t>
            </a:r>
            <a:r>
              <a:rPr lang="fi-FI" sz="2600" i="1" dirty="0">
                <a:solidFill>
                  <a:srgbClr val="FF0000"/>
                </a:solidFill>
              </a:rPr>
              <a:t> Is there quark matter inside the stars</a:t>
            </a:r>
            <a:r>
              <a:rPr lang="fi-FI" sz="2600" i="1" dirty="0" smtClean="0">
                <a:solidFill>
                  <a:srgbClr val="FF0000"/>
                </a:solidFill>
              </a:rPr>
              <a:t>?</a:t>
            </a:r>
            <a:endParaRPr lang="en-US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04791"/>
      </p:ext>
    </p:extLst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jvuori\Desktop\phasedi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8" y="27384"/>
            <a:ext cx="8259512" cy="68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5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ex\vi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608512" cy="62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43204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N.B.1: Fast progress on the observational side both in stellar masses and radii, the latter being a much harder problem.</a:t>
            </a:r>
          </a:p>
          <a:p>
            <a:endParaRPr lang="fi-FI" sz="2800" dirty="0"/>
          </a:p>
          <a:p>
            <a:r>
              <a:rPr lang="fi-FI" sz="2800" dirty="0"/>
              <a:t>N.B.2: </a:t>
            </a:r>
            <a:r>
              <a:rPr lang="fi-FI" sz="2800" dirty="0" smtClean="0"/>
              <a:t>Stars </a:t>
            </a:r>
            <a:r>
              <a:rPr lang="fi-FI" sz="2800" dirty="0"/>
              <a:t>characterized </a:t>
            </a:r>
            <a:r>
              <a:rPr lang="fi-FI" sz="2800" dirty="0" smtClean="0"/>
              <a:t>also by </a:t>
            </a:r>
            <a:r>
              <a:rPr lang="fi-FI" sz="2800" dirty="0"/>
              <a:t>many other observables (cooling rates, glitches in spinning </a:t>
            </a:r>
            <a:r>
              <a:rPr lang="fi-FI" sz="2800" dirty="0" smtClean="0"/>
              <a:t>frequencies,...), </a:t>
            </a:r>
            <a:r>
              <a:rPr lang="fi-FI" sz="2800" dirty="0"/>
              <a:t>sensitive to </a:t>
            </a:r>
            <a:r>
              <a:rPr lang="fi-FI" sz="2800" dirty="0" smtClean="0"/>
              <a:t>subtler (e.g. transport</a:t>
            </a:r>
            <a:r>
              <a:rPr lang="fi-FI" sz="2800" dirty="0"/>
              <a:t>) properties of the </a:t>
            </a:r>
            <a:r>
              <a:rPr lang="fi-FI" sz="2800" dirty="0" smtClean="0"/>
              <a:t>matter than the EoS.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3179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7525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What is known about the </a:t>
            </a:r>
            <a:r>
              <a:rPr lang="en-US" sz="4000" dirty="0" err="1" smtClean="0"/>
              <a:t>EoS</a:t>
            </a:r>
            <a:r>
              <a:rPr lang="en-US" sz="4000" dirty="0" smtClean="0"/>
              <a:t>: Limits of low and high densities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Entering no man’s land: Interpolating </a:t>
            </a:r>
            <a:r>
              <a:rPr lang="en-US" sz="4000" dirty="0" err="1" smtClean="0"/>
              <a:t>polytropes</a:t>
            </a:r>
            <a:endParaRPr lang="en-US" sz="4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Implications for neutron star physics: MR-relations and beyond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7510113"/>
      </p:ext>
    </p:extLst>
  </p:cSld>
  <p:clrMapOvr>
    <a:masterClrMapping/>
  </p:clrMapOvr>
  <p:transition xmlns:p14="http://schemas.microsoft.com/office/powerpoint/2010/main" advTm="76003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7525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What is </a:t>
            </a:r>
            <a:r>
              <a:rPr lang="en-US" sz="4000" dirty="0"/>
              <a:t>known about the </a:t>
            </a:r>
            <a:r>
              <a:rPr lang="en-US" sz="4000" dirty="0" err="1"/>
              <a:t>EoS</a:t>
            </a:r>
            <a:r>
              <a:rPr lang="en-US" sz="4000" dirty="0"/>
              <a:t>: </a:t>
            </a:r>
            <a:r>
              <a:rPr lang="en-US" sz="4000" dirty="0" smtClean="0"/>
              <a:t>Limits of low and high densities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Entering no man’s land: Interpolating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polytropes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Implications for neutron star physics: MR-relations and beyond 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64823"/>
      </p:ext>
    </p:extLst>
  </p:cSld>
  <p:clrMapOvr>
    <a:masterClrMapping/>
  </p:clrMapOvr>
  <p:transition xmlns:p14="http://schemas.microsoft.com/office/powerpoint/2010/main" advTm="76003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\lesssim 9M_\text{sun}\Rightarrow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frac{dM(r)}{dr}&amp;=&amp;4 \pi r^2 \varepsilon(r),\nonumber \\&#10;\frac{dp(r)}{dr}&amp;=&amp;-\frac{G\varepsilon(r)M(r)}{r^2}\frac{\left(1+p(r)/\varepsilon(r)\right)\left(1+4 \pi r^3 p(r)/M(r)\right)}&#10;{1-2 G M(r)/r}\nonumber&#10;\end{eqnarray}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varepsilon(p)\Rightarrow M(R)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T\approx 0 \nonumber&#10;\end{eqnarray}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2/3n_u -n_d/3 - n_s/3 + n_e = 0 \nonumber&#10;\end{eqnarray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mu_B/3=\mu_d = \mu_s = \mu_u+\mu_e \nonumber&#10;\end{eqnarray}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^{56}$Fe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_\text{s}$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pm 24\%$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1.1n_\text{s}$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(1-15)n_\text{s}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\gtrsim 9M_\text{sun}\Rightarrow$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p_\text{free}&amp;=&amp; \frac{1}{4\pi^2}\Big(\mu_u^4+\mu_d^4+\mu_s^4\times f(m_s/\mu_s)\Big), \nonumber \\&#10;f(x) &amp;=&amp; (1-x^2/2)\sqrt{1-x^2}-\frac{x^4}{2}\ln\bigg(\frac{1+\sqrt{1-x^2}}{x}\bigg) \nonumber&#10;\end{eqnarray}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alpha_s$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p_i(n)=\kappa_i n^{\gamma_i}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\gtrsim 20M_\text{sun}\Rightarrow$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c_s \leq 1$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gamma \leq 2$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p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u_c\in [1.08,2.05]$ GeV, $\gamma_1\in [2.23,9.2]$, $\gamma_2\in [1.0,1.5]$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2.5M_\text{sun}$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_\text{central}\in[3.7,14.3]n_\text{s}$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Rightarrow$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u_c$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u_c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\lesssim 20M_\text{sun}\Rightarrow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mathcal{L}_{\text{QCD}}&amp;=&amp;\frac{1}{4}F^a_{\mu\nu}F^a_{\mu\nu}+\sum_f\bar{\psi}_f(\gamma_\mu D_\mu+m_f)\psi_f \nonumber&#10;\end{eqnarray}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lesssim 2M_\text{sun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sim 15$km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lesssim\,$keV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lesssim\,$kHz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949</Words>
  <Application>Microsoft Macintosh PowerPoint</Application>
  <PresentationFormat>On-screen Show (4:3)</PresentationFormat>
  <Paragraphs>104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Constraining neutron star properties with perturbative QCD  Aleksi Vuorinen University of Helsinki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Perturbative approaches to nonperturbative physics  Aleksi Vuorinen University of Helsinki</dc:title>
  <dc:creator>vuorinen</dc:creator>
  <cp:lastModifiedBy>Philipp</cp:lastModifiedBy>
  <cp:revision>302</cp:revision>
  <dcterms:created xsi:type="dcterms:W3CDTF">2014-04-13T15:10:10Z</dcterms:created>
  <dcterms:modified xsi:type="dcterms:W3CDTF">2015-02-26T13:19:09Z</dcterms:modified>
</cp:coreProperties>
</file>