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423" r:id="rId2"/>
    <p:sldId id="514" r:id="rId3"/>
    <p:sldId id="557" r:id="rId4"/>
    <p:sldId id="556" r:id="rId5"/>
    <p:sldId id="546" r:id="rId6"/>
    <p:sldId id="549" r:id="rId7"/>
    <p:sldId id="543" r:id="rId8"/>
    <p:sldId id="547" r:id="rId9"/>
    <p:sldId id="550" r:id="rId10"/>
    <p:sldId id="544" r:id="rId11"/>
    <p:sldId id="551" r:id="rId12"/>
    <p:sldId id="558" r:id="rId13"/>
    <p:sldId id="552" r:id="rId14"/>
    <p:sldId id="553" r:id="rId15"/>
    <p:sldId id="559" r:id="rId16"/>
    <p:sldId id="560" r:id="rId17"/>
    <p:sldId id="529" r:id="rId18"/>
    <p:sldId id="561" r:id="rId19"/>
    <p:sldId id="562" r:id="rId20"/>
    <p:sldId id="564" r:id="rId21"/>
    <p:sldId id="531" r:id="rId22"/>
    <p:sldId id="540" r:id="rId23"/>
    <p:sldId id="565" r:id="rId24"/>
    <p:sldId id="522" r:id="rId25"/>
    <p:sldId id="554" r:id="rId26"/>
    <p:sldId id="555" r:id="rId27"/>
    <p:sldId id="563" r:id="rId28"/>
  </p:sldIdLst>
  <p:sldSz cx="9144000" cy="6858000" type="screen4x3"/>
  <p:notesSz cx="6810375" cy="99425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397" autoAdjust="0"/>
  </p:normalViewPr>
  <p:slideViewPr>
    <p:cSldViewPr>
      <p:cViewPr varScale="1">
        <p:scale>
          <a:sx n="106" d="100"/>
          <a:sy n="106" d="100"/>
        </p:scale>
        <p:origin x="163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905" cy="497127"/>
          </a:xfrm>
          <a:prstGeom prst="rect">
            <a:avLst/>
          </a:prstGeom>
        </p:spPr>
        <p:txBody>
          <a:bodyPr vert="horz" lIns="91874" tIns="45937" rIns="91874" bIns="45937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880" y="0"/>
            <a:ext cx="2951905" cy="497127"/>
          </a:xfrm>
          <a:prstGeom prst="rect">
            <a:avLst/>
          </a:prstGeom>
        </p:spPr>
        <p:txBody>
          <a:bodyPr vert="horz" lIns="91874" tIns="45937" rIns="91874" bIns="45937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26-2-2017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789"/>
            <a:ext cx="2951905" cy="497127"/>
          </a:xfrm>
          <a:prstGeom prst="rect">
            <a:avLst/>
          </a:prstGeom>
        </p:spPr>
        <p:txBody>
          <a:bodyPr vert="horz" lIns="91874" tIns="45937" rIns="91874" bIns="4593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880" y="9443789"/>
            <a:ext cx="2951905" cy="497127"/>
          </a:xfrm>
          <a:prstGeom prst="rect">
            <a:avLst/>
          </a:prstGeom>
        </p:spPr>
        <p:txBody>
          <a:bodyPr vert="horz" lIns="91874" tIns="45937" rIns="91874" bIns="45937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2" cy="497127"/>
          </a:xfrm>
          <a:prstGeom prst="rect">
            <a:avLst/>
          </a:prstGeom>
        </p:spPr>
        <p:txBody>
          <a:bodyPr vert="horz" lIns="91874" tIns="45937" rIns="91874" bIns="45937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2" cy="497127"/>
          </a:xfrm>
          <a:prstGeom prst="rect">
            <a:avLst/>
          </a:prstGeom>
        </p:spPr>
        <p:txBody>
          <a:bodyPr vert="horz" lIns="91874" tIns="45937" rIns="91874" bIns="45937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26-2-2017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4" tIns="45937" rIns="91874" bIns="45937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2"/>
          </a:xfrm>
          <a:prstGeom prst="rect">
            <a:avLst/>
          </a:prstGeom>
        </p:spPr>
        <p:txBody>
          <a:bodyPr vert="horz" lIns="91874" tIns="45937" rIns="91874" bIns="459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2" cy="497127"/>
          </a:xfrm>
          <a:prstGeom prst="rect">
            <a:avLst/>
          </a:prstGeom>
        </p:spPr>
        <p:txBody>
          <a:bodyPr vert="horz" lIns="91874" tIns="45937" rIns="91874" bIns="4593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7" y="9443662"/>
            <a:ext cx="2951162" cy="497127"/>
          </a:xfrm>
          <a:prstGeom prst="rect">
            <a:avLst/>
          </a:prstGeom>
        </p:spPr>
        <p:txBody>
          <a:bodyPr vert="horz" lIns="91874" tIns="45937" rIns="91874" bIns="45937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LiMIT</a:t>
            </a:r>
            <a:r>
              <a:rPr lang="nl-NL" dirty="0"/>
              <a:t>/Utrecht</a:t>
            </a:r>
            <a:r>
              <a:rPr lang="nl-NL" baseline="0" dirty="0"/>
              <a:t> </a:t>
            </a:r>
            <a:r>
              <a:rPr lang="nl-NL" baseline="0" dirty="0" err="1"/>
              <a:t>oneself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pure </a:t>
            </a:r>
            <a:r>
              <a:rPr lang="nl-NL" baseline="0" dirty="0" err="1"/>
              <a:t>gravity</a:t>
            </a:r>
            <a:r>
              <a:rPr lang="nl-NL" baseline="0" dirty="0"/>
              <a:t> + run on desktop (few </a:t>
            </a:r>
            <a:r>
              <a:rPr lang="nl-NL" baseline="0" dirty="0" err="1"/>
              <a:t>days</a:t>
            </a:r>
            <a:r>
              <a:rPr lang="nl-NL" baseline="0" dirty="0"/>
              <a:t>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478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438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5622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Many states +</a:t>
            </a:r>
            <a:r>
              <a:rPr lang="nl-NL" baseline="0" dirty="0"/>
              <a:t> linearized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Many states +</a:t>
            </a:r>
            <a:r>
              <a:rPr lang="nl-NL" baseline="0" dirty="0"/>
              <a:t> linearized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191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Talk</a:t>
            </a:r>
            <a:r>
              <a:rPr lang="nl-NL" baseline="0" dirty="0"/>
              <a:t> about time running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4104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Talk</a:t>
            </a:r>
            <a:r>
              <a:rPr lang="nl-NL" baseline="0" dirty="0"/>
              <a:t> about time running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896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Talk</a:t>
            </a:r>
            <a:r>
              <a:rPr lang="nl-NL" baseline="0" dirty="0"/>
              <a:t> about time running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124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Many states +</a:t>
            </a:r>
            <a:r>
              <a:rPr lang="nl-NL" baseline="0" dirty="0"/>
              <a:t> linearized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406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Many states +</a:t>
            </a:r>
            <a:r>
              <a:rPr lang="nl-NL" baseline="0" dirty="0"/>
              <a:t> linearized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56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Many states +</a:t>
            </a:r>
            <a:r>
              <a:rPr lang="nl-NL" baseline="0" dirty="0"/>
              <a:t> linearized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743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Many states +</a:t>
            </a:r>
            <a:r>
              <a:rPr lang="nl-NL" baseline="0" dirty="0"/>
              <a:t> linearized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986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Many states +</a:t>
            </a:r>
            <a:r>
              <a:rPr lang="nl-NL" baseline="0" dirty="0"/>
              <a:t> linearized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044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121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390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Many states +</a:t>
            </a:r>
            <a:r>
              <a:rPr lang="nl-NL" baseline="0" dirty="0"/>
              <a:t> linearized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26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3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799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Note ihQCD: is possible to change from N=4 SYM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3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Note ihQCD: is possible to change from N=4 SYM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37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395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34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/>
              <a:t>Limit</a:t>
            </a:r>
            <a:r>
              <a:rPr lang="nl-NL" baseline="0"/>
              <a:t> oneself to pure gravity + run on desktop (few days)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119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4E57-A175-4B7F-99D1-3F7763BF2709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D93F-3442-4693-93B6-87F31361A5E8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26-2-2017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295401"/>
            <a:ext cx="5896250" cy="1176330"/>
          </a:xfrm>
        </p:spPr>
        <p:txBody>
          <a:bodyPr>
            <a:noAutofit/>
          </a:bodyPr>
          <a:lstStyle/>
          <a:p>
            <a:pPr algn="r"/>
            <a:r>
              <a:rPr lang="en-GB" sz="2800" b="1" dirty="0">
                <a:latin typeface="Tw Cen MT Condensed" pitchFamily="34" charset="0"/>
              </a:rPr>
              <a:t>Recent holographic heavy ion collisions: jets and </a:t>
            </a:r>
            <a:r>
              <a:rPr lang="en-GB" sz="2800" b="1" dirty="0" err="1">
                <a:latin typeface="Tw Cen MT Condensed" pitchFamily="34" charset="0"/>
              </a:rPr>
              <a:t>hydrodynamisation</a:t>
            </a:r>
            <a:endParaRPr lang="nl-NL" sz="2800" b="1" dirty="0">
              <a:latin typeface="Tw Cen MT Condense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2164" y="2496203"/>
            <a:ext cx="9038728" cy="471494"/>
          </a:xfrm>
        </p:spPr>
        <p:txBody>
          <a:bodyPr>
            <a:noAutofit/>
          </a:bodyPr>
          <a:lstStyle/>
          <a:p>
            <a:pPr algn="r"/>
            <a:r>
              <a:rPr lang="en-US" sz="1800" b="1" spc="-80" dirty="0">
                <a:latin typeface="Tw Cen MT" pitchFamily="34" charset="0"/>
                <a:ea typeface="+mj-ea"/>
                <a:cs typeface="+mj-cs"/>
              </a:rPr>
              <a:t>Towards quantitative results from holography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5980837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US" sz="1700" dirty="0"/>
              <a:t>Holography seminar, Oxford</a:t>
            </a:r>
          </a:p>
          <a:p>
            <a:pPr algn="r"/>
            <a:r>
              <a:rPr lang="en-US" sz="1700" dirty="0"/>
              <a:t>28 </a:t>
            </a:r>
            <a:r>
              <a:rPr lang="en-US" sz="1700"/>
              <a:t>February 2017</a:t>
            </a:r>
            <a:endParaRPr lang="nl-NL" sz="1700" dirty="0"/>
          </a:p>
        </p:txBody>
      </p:sp>
      <p:pic>
        <p:nvPicPr>
          <p:cNvPr id="13" name="Picture 2" descr="http://web.mit.edu/icl/MIT%20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855" y="0"/>
            <a:ext cx="222654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966" y="3863615"/>
            <a:ext cx="8756104" cy="3327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6611779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(slowed down by 10</a:t>
            </a:r>
            <a:r>
              <a:rPr lang="en-US" sz="1000" baseline="30000" dirty="0"/>
              <a:t>23</a:t>
            </a:r>
            <a:r>
              <a:rPr lang="en-US" sz="100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81000" y="2971800"/>
            <a:ext cx="92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dirty="0">
                <a:solidFill>
                  <a:schemeClr val="accent1">
                    <a:lumMod val="75000"/>
                  </a:schemeClr>
                </a:solidFill>
              </a:rPr>
              <a:t>Based on work </a:t>
            </a:r>
            <a:r>
              <a:rPr lang="nl-NL" sz="14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nl-NL" sz="1400" dirty="0">
                <a:solidFill>
                  <a:schemeClr val="accent1">
                    <a:lumMod val="75000"/>
                  </a:schemeClr>
                </a:solidFill>
              </a:rPr>
              <a:t> Krishna </a:t>
            </a:r>
            <a:r>
              <a:rPr lang="nl-NL" sz="1400" dirty="0" err="1">
                <a:solidFill>
                  <a:schemeClr val="accent1">
                    <a:lumMod val="75000"/>
                  </a:schemeClr>
                </a:solidFill>
              </a:rPr>
              <a:t>Rajagopal</a:t>
            </a:r>
            <a:r>
              <a:rPr lang="nl-NL" sz="1400" dirty="0">
                <a:solidFill>
                  <a:schemeClr val="accent1">
                    <a:lumMod val="75000"/>
                  </a:schemeClr>
                </a:solidFill>
              </a:rPr>
              <a:t>,  </a:t>
            </a:r>
            <a:r>
              <a:rPr lang="nl-NL" sz="1400" dirty="0" err="1">
                <a:solidFill>
                  <a:schemeClr val="accent1">
                    <a:lumMod val="75000"/>
                  </a:schemeClr>
                </a:solidFill>
              </a:rPr>
              <a:t>Andrey</a:t>
            </a:r>
            <a:r>
              <a:rPr lang="nl-NL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accent1">
                    <a:lumMod val="75000"/>
                  </a:schemeClr>
                </a:solidFill>
              </a:rPr>
              <a:t>Sadofyev</a:t>
            </a:r>
            <a:r>
              <a:rPr lang="nl-NL" sz="1400" dirty="0">
                <a:solidFill>
                  <a:schemeClr val="accent1">
                    <a:lumMod val="75000"/>
                  </a:schemeClr>
                </a:solidFill>
              </a:rPr>
              <a:t>, Jasmine </a:t>
            </a:r>
            <a:r>
              <a:rPr lang="nl-NL" sz="1400" dirty="0" err="1">
                <a:solidFill>
                  <a:schemeClr val="accent1">
                    <a:lumMod val="75000"/>
                  </a:schemeClr>
                </a:solidFill>
              </a:rPr>
              <a:t>Brewer</a:t>
            </a:r>
            <a:r>
              <a:rPr lang="nl-NL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accent1">
                    <a:lumMod val="75000"/>
                  </a:schemeClr>
                </a:solidFill>
              </a:rPr>
              <a:t>Saso</a:t>
            </a:r>
            <a:r>
              <a:rPr lang="nl-NL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accent1">
                    <a:lumMod val="75000"/>
                  </a:schemeClr>
                </a:solidFill>
              </a:rPr>
              <a:t>Grozdanov</a:t>
            </a:r>
            <a:endParaRPr lang="nl-N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nl-NL" sz="1400" dirty="0">
                <a:solidFill>
                  <a:schemeClr val="accent1">
                    <a:lumMod val="75000"/>
                  </a:schemeClr>
                </a:solidFill>
              </a:rPr>
              <a:t>References: 1501.04952, 1602.04187 (PRL), 1610.08976 </a:t>
            </a:r>
          </a:p>
        </p:txBody>
      </p:sp>
      <p:pic>
        <p:nvPicPr>
          <p:cNvPr id="14" name="Picture 13" descr="uu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33351"/>
            <a:ext cx="274320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135848"/>
            <a:ext cx="8458200" cy="914718"/>
          </a:xfrm>
        </p:spPr>
        <p:txBody>
          <a:bodyPr>
            <a:normAutofit/>
          </a:bodyPr>
          <a:lstStyle/>
          <a:p>
            <a:r>
              <a:rPr lang="en-US" sz="2500" dirty="0"/>
              <a:t>A new quantitative insight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10</a:t>
            </a:fld>
            <a:r>
              <a:rPr lang="nl-NL" dirty="0"/>
              <a:t>/24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4" y="3986951"/>
            <a:ext cx="3285274" cy="17658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13064" y="1214937"/>
            <a:ext cx="8229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Collide shocks with energy and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Now collide neutral with charged 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41% of charge changes direction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sym typeface="Wingdings" panose="05000000000000000000" pitchFamily="2" charset="2"/>
              </a:rPr>
              <a:t> strong interactions</a:t>
            </a:r>
            <a:endParaRPr lang="en-GB" sz="2000" dirty="0"/>
          </a:p>
          <a:p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581775"/>
            <a:ext cx="946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Tw Cen MT" pitchFamily="34" charset="0"/>
              </a:rPr>
              <a:t>J. </a:t>
            </a:r>
            <a:r>
              <a:rPr lang="en-US" sz="1200" dirty="0" err="1">
                <a:latin typeface="Tw Cen MT" pitchFamily="34" charset="0"/>
              </a:rPr>
              <a:t>Casalderrey</a:t>
            </a:r>
            <a:r>
              <a:rPr lang="en-US" sz="1200" dirty="0">
                <a:latin typeface="Tw Cen MT" pitchFamily="34" charset="0"/>
              </a:rPr>
              <a:t>-Solana, D. </a:t>
            </a:r>
            <a:r>
              <a:rPr lang="en-US" sz="1200" dirty="0" err="1">
                <a:latin typeface="Tw Cen MT" pitchFamily="34" charset="0"/>
              </a:rPr>
              <a:t>Mateos</a:t>
            </a:r>
            <a:r>
              <a:rPr lang="en-US" sz="1200" dirty="0">
                <a:latin typeface="Tw Cen MT" pitchFamily="34" charset="0"/>
              </a:rPr>
              <a:t>, WS and M. </a:t>
            </a:r>
            <a:r>
              <a:rPr lang="en-US" sz="1200" dirty="0" err="1">
                <a:latin typeface="Tw Cen MT" pitchFamily="34" charset="0"/>
              </a:rPr>
              <a:t>Triana</a:t>
            </a:r>
            <a:r>
              <a:rPr lang="en-US" sz="1200" dirty="0">
                <a:latin typeface="Tw Cen MT" pitchFamily="34" charset="0"/>
              </a:rPr>
              <a:t>, </a:t>
            </a:r>
            <a:r>
              <a:rPr lang="en-GB" sz="1200" dirty="0">
                <a:latin typeface="Tw Cen MT" pitchFamily="34" charset="0"/>
              </a:rPr>
              <a:t>Holographic heavy ion collisions with baryon charge</a:t>
            </a:r>
            <a:r>
              <a:rPr lang="en-US" sz="1200" dirty="0">
                <a:latin typeface="Tw Cen MT" pitchFamily="34" charset="0"/>
              </a:rPr>
              <a:t> (2016)</a:t>
            </a:r>
            <a:endParaRPr lang="it-IT" sz="1200" dirty="0">
              <a:latin typeface="Tw Cen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274" y="3571489"/>
            <a:ext cx="4645570" cy="2715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9828" y="632751"/>
            <a:ext cx="3277824" cy="29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66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6336"/>
            <a:ext cx="7315200" cy="686118"/>
          </a:xfrm>
        </p:spPr>
        <p:txBody>
          <a:bodyPr>
            <a:noAutofit/>
          </a:bodyPr>
          <a:lstStyle/>
          <a:p>
            <a:r>
              <a:rPr lang="en-US" sz="2800" dirty="0"/>
              <a:t>Collisions at Finite coupling</a:t>
            </a:r>
            <a:endParaRPr lang="en-US" sz="2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648" y="1418336"/>
            <a:ext cx="8855202" cy="4876800"/>
          </a:xfrm>
        </p:spPr>
        <p:txBody>
          <a:bodyPr>
            <a:normAutofit/>
          </a:bodyPr>
          <a:lstStyle/>
          <a:p>
            <a:r>
              <a:rPr lang="en-US" sz="2200" dirty="0"/>
              <a:t>Leading order correction: small curvature squared</a:t>
            </a:r>
          </a:p>
          <a:p>
            <a:pPr lvl="1"/>
            <a:r>
              <a:rPr lang="en-US" sz="2200" dirty="0"/>
              <a:t>Not for N=4 SYM theory (but that’s also not what we want…)</a:t>
            </a:r>
          </a:p>
          <a:p>
            <a:pPr lvl="1"/>
            <a:r>
              <a:rPr lang="en-US" sz="2200" dirty="0">
                <a:sym typeface="Wingdings" pitchFamily="2" charset="2"/>
              </a:rPr>
              <a:t>Einstein-Gauss-Bonnet theory:</a:t>
            </a:r>
          </a:p>
          <a:p>
            <a:pPr lvl="1"/>
            <a:endParaRPr lang="en-US" sz="2200" dirty="0">
              <a:sym typeface="Wingdings" pitchFamily="2" charset="2"/>
            </a:endParaRPr>
          </a:p>
          <a:p>
            <a:pPr lvl="1"/>
            <a:endParaRPr lang="en-US" sz="2200" dirty="0">
              <a:sym typeface="Wingdings" pitchFamily="2" charset="2"/>
            </a:endParaRPr>
          </a:p>
          <a:p>
            <a:pPr lvl="1"/>
            <a:r>
              <a:rPr lang="en-US" sz="2200" dirty="0">
                <a:sym typeface="Wingdings" pitchFamily="2" charset="2"/>
              </a:rPr>
              <a:t>Reproduces weak-coupling expectations, i.e.  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Funny thing: evolution is just as simple as original </a:t>
            </a:r>
            <a:r>
              <a:rPr lang="en-US" sz="2200" dirty="0">
                <a:sym typeface="Wingdings" panose="05000000000000000000" pitchFamily="2" charset="2"/>
              </a:rPr>
              <a:t></a:t>
            </a:r>
            <a:endParaRPr lang="en-US" sz="2200" dirty="0"/>
          </a:p>
          <a:p>
            <a:pPr lvl="1"/>
            <a:r>
              <a:rPr lang="en-US" sz="2200" dirty="0"/>
              <a:t>Initial condition remains exact solution of EOM (for some L)</a:t>
            </a:r>
          </a:p>
          <a:p>
            <a:pPr lvl="1"/>
            <a:r>
              <a:rPr lang="en-US" sz="2200" dirty="0"/>
              <a:t>Nested scheme survives completely (with source terms)</a:t>
            </a:r>
          </a:p>
          <a:p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11</a:t>
            </a:fld>
            <a:r>
              <a:rPr lang="nl-NL" dirty="0"/>
              <a:t>/24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07" y="2760347"/>
            <a:ext cx="7977187" cy="660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480" y="3563814"/>
            <a:ext cx="2163806" cy="316369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6581775"/>
            <a:ext cx="9467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latin typeface="Tw Cen MT" pitchFamily="34" charset="0"/>
              </a:rPr>
              <a:t>Yevgeny Kats and Pavel </a:t>
            </a:r>
            <a:r>
              <a:rPr lang="en-GB" sz="1200" dirty="0" err="1">
                <a:latin typeface="Tw Cen MT" pitchFamily="34" charset="0"/>
              </a:rPr>
              <a:t>Petrov</a:t>
            </a:r>
            <a:r>
              <a:rPr lang="en-GB" sz="1200" dirty="0">
                <a:latin typeface="Tw Cen MT" pitchFamily="34" charset="0"/>
              </a:rPr>
              <a:t>, Effect of curvature squared corrections in </a:t>
            </a:r>
            <a:r>
              <a:rPr lang="en-GB" sz="1200" dirty="0" err="1">
                <a:latin typeface="Tw Cen MT" pitchFamily="34" charset="0"/>
              </a:rPr>
              <a:t>AdS</a:t>
            </a:r>
            <a:r>
              <a:rPr lang="en-GB" sz="1200" dirty="0">
                <a:latin typeface="Tw Cen MT" pitchFamily="34" charset="0"/>
              </a:rPr>
              <a:t> on the viscosity of the dual gauge theory (2007)</a:t>
            </a:r>
            <a:endParaRPr lang="it-IT" sz="1200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6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95" y="347655"/>
            <a:ext cx="7315200" cy="686118"/>
          </a:xfrm>
        </p:spPr>
        <p:txBody>
          <a:bodyPr>
            <a:noAutofit/>
          </a:bodyPr>
          <a:lstStyle/>
          <a:p>
            <a:r>
              <a:rPr lang="en-US" sz="2800" dirty="0"/>
              <a:t>Finite coupling corrections</a:t>
            </a:r>
            <a:endParaRPr lang="en-US" sz="2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2195" y="1191556"/>
            <a:ext cx="9086850" cy="5742644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Beyond pure perturbative treatment:</a:t>
            </a:r>
          </a:p>
          <a:p>
            <a:pPr lvl="1"/>
            <a:r>
              <a:rPr lang="en-US" sz="1900" dirty="0"/>
              <a:t>Insightful to plot ratio viscosity and relaxation time</a:t>
            </a:r>
          </a:p>
          <a:p>
            <a:pPr lvl="1"/>
            <a:r>
              <a:rPr lang="en-US" sz="1900" dirty="0"/>
              <a:t>Ratios ~0.5 – 1.5: steep at origin (previous slides), but quickly flattens</a:t>
            </a:r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pPr lvl="1"/>
            <a:endParaRPr lang="en-US" sz="2300" dirty="0"/>
          </a:p>
          <a:p>
            <a:pPr lvl="1"/>
            <a:endParaRPr lang="en-US" sz="2300" dirty="0"/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pPr lvl="1"/>
            <a:endParaRPr lang="en-US" sz="2700" dirty="0"/>
          </a:p>
          <a:p>
            <a:pPr lvl="1"/>
            <a:endParaRPr lang="en-US" sz="2700" dirty="0"/>
          </a:p>
          <a:p>
            <a:pPr lvl="1"/>
            <a:endParaRPr lang="en-US" sz="2700" dirty="0"/>
          </a:p>
          <a:p>
            <a:pPr lvl="1"/>
            <a:endParaRPr lang="en-US" sz="1900" dirty="0"/>
          </a:p>
          <a:p>
            <a:r>
              <a:rPr lang="en-US" sz="1900" dirty="0"/>
              <a:t>N=4 SYM (left) and Gauss-Bonnet gravity (right):</a:t>
            </a:r>
          </a:p>
          <a:p>
            <a:pPr lvl="1"/>
            <a:r>
              <a:rPr lang="en-US" sz="1900" i="1" dirty="0"/>
              <a:t>Leading order correction </a:t>
            </a:r>
            <a:r>
              <a:rPr lang="en-US" sz="1900" dirty="0"/>
              <a:t>(curvature squared, as opposed to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9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900" dirty="0"/>
              <a:t>)</a:t>
            </a:r>
          </a:p>
          <a:p>
            <a:pPr lvl="1"/>
            <a:r>
              <a:rPr lang="en-US" sz="1900" dirty="0"/>
              <a:t>Not N=4 SYM: Holographic dual not known explicitly (as with QCD)</a:t>
            </a:r>
            <a:br>
              <a:rPr lang="en-US" sz="1900" dirty="0"/>
            </a:br>
            <a:r>
              <a:rPr lang="en-US" sz="1900" dirty="0"/>
              <a:t>Seen to reproduce expectations of weaker coupling, i.e. larger viscosity</a:t>
            </a:r>
            <a:br>
              <a:rPr lang="en-US" sz="1900" dirty="0"/>
            </a:br>
            <a:endParaRPr lang="en-US" sz="1900" dirty="0"/>
          </a:p>
          <a:p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12</a:t>
            </a:fld>
            <a:r>
              <a:rPr lang="nl-NL" dirty="0"/>
              <a:t>/17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6237373"/>
            <a:ext cx="9467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200" dirty="0">
              <a:latin typeface="Tw Cen MT" pitchFamily="34" charset="0"/>
            </a:endParaRPr>
          </a:p>
          <a:p>
            <a:r>
              <a:rPr lang="en-GB" sz="1200" dirty="0" err="1">
                <a:latin typeface="Tw Cen MT" pitchFamily="34" charset="0"/>
              </a:rPr>
              <a:t>Sašo</a:t>
            </a:r>
            <a:r>
              <a:rPr lang="en-GB" sz="1200" dirty="0">
                <a:latin typeface="Tw Cen MT" pitchFamily="34" charset="0"/>
              </a:rPr>
              <a:t> </a:t>
            </a:r>
            <a:r>
              <a:rPr lang="en-GB" sz="1200" dirty="0" err="1">
                <a:latin typeface="Tw Cen MT" pitchFamily="34" charset="0"/>
              </a:rPr>
              <a:t>Grozdanov</a:t>
            </a:r>
            <a:r>
              <a:rPr lang="en-GB" sz="1200" dirty="0">
                <a:latin typeface="Tw Cen MT" pitchFamily="34" charset="0"/>
              </a:rPr>
              <a:t>, Nikolaos </a:t>
            </a:r>
            <a:r>
              <a:rPr lang="en-GB" sz="1200" dirty="0" err="1">
                <a:latin typeface="Tw Cen MT" pitchFamily="34" charset="0"/>
              </a:rPr>
              <a:t>Kaplis</a:t>
            </a:r>
            <a:r>
              <a:rPr lang="en-GB" sz="1200" dirty="0">
                <a:latin typeface="Tw Cen MT" pitchFamily="34" charset="0"/>
              </a:rPr>
              <a:t> and Andrei </a:t>
            </a:r>
            <a:r>
              <a:rPr lang="en-GB" sz="1200" dirty="0" err="1">
                <a:latin typeface="Tw Cen MT" pitchFamily="34" charset="0"/>
              </a:rPr>
              <a:t>Starinets</a:t>
            </a:r>
            <a:r>
              <a:rPr lang="en-GB" sz="1200" dirty="0">
                <a:latin typeface="Tw Cen MT" pitchFamily="34" charset="0"/>
              </a:rPr>
              <a:t>, From strong to weak coupling in holographic models of </a:t>
            </a:r>
            <a:r>
              <a:rPr lang="en-GB" sz="1200" dirty="0" err="1">
                <a:latin typeface="Tw Cen MT" pitchFamily="34" charset="0"/>
              </a:rPr>
              <a:t>thermalization</a:t>
            </a:r>
            <a:r>
              <a:rPr lang="en-GB" sz="1200" dirty="0">
                <a:latin typeface="Tw Cen MT" pitchFamily="34" charset="0"/>
              </a:rPr>
              <a:t> (2016)</a:t>
            </a:r>
          </a:p>
          <a:p>
            <a:r>
              <a:rPr lang="pt-BR" sz="1200" dirty="0">
                <a:latin typeface="Tw Cen MT" pitchFamily="34" charset="0"/>
              </a:rPr>
              <a:t>Tomas Andrade, Jorge Casalderrey-Solana and Andrej Ficnar, Holographic Isotropisation in Gauss-Bonnet Gravity (2016)</a:t>
            </a:r>
            <a:endParaRPr lang="it-IT" sz="1200" dirty="0">
              <a:latin typeface="Tw Cen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3932" y="6524"/>
            <a:ext cx="26821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MIT/Utrecht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3390" y="2348100"/>
            <a:ext cx="8735499" cy="2645716"/>
            <a:chOff x="163391" y="2453407"/>
            <a:chExt cx="8735499" cy="26457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391" y="2470223"/>
              <a:ext cx="4521542" cy="26289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620" y="2453407"/>
              <a:ext cx="3781143" cy="26310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1307" y="4899942"/>
              <a:ext cx="717785" cy="19157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834" y="4892898"/>
              <a:ext cx="664436" cy="191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3737" y="4890159"/>
              <a:ext cx="1462088" cy="19704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07911" y="4878684"/>
              <a:ext cx="790979" cy="19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839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135848"/>
            <a:ext cx="8458200" cy="914718"/>
          </a:xfrm>
        </p:spPr>
        <p:txBody>
          <a:bodyPr>
            <a:normAutofit/>
          </a:bodyPr>
          <a:lstStyle/>
          <a:p>
            <a:r>
              <a:rPr lang="en-US" sz="2500" dirty="0"/>
              <a:t>Collisions at Finite coupling - narrow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13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3064" y="1214937"/>
            <a:ext cx="944533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Results presented for, 	          </a:t>
            </a:r>
            <a:r>
              <a:rPr lang="en-GB" sz="2000" dirty="0" err="1">
                <a:solidFill>
                  <a:srgbClr val="000000"/>
                </a:solidFill>
              </a:rPr>
              <a:t>i.e</a:t>
            </a:r>
            <a:r>
              <a:rPr lang="en-GB" sz="2000" dirty="0">
                <a:solidFill>
                  <a:srgbClr val="000000"/>
                </a:solidFill>
              </a:rPr>
              <a:t> 		(solid)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Initial condition constructed such that energy is the 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Much more energy on </a:t>
            </a:r>
            <a:r>
              <a:rPr lang="en-US" sz="2000" dirty="0" err="1">
                <a:solidFill>
                  <a:srgbClr val="000000"/>
                </a:solidFill>
              </a:rPr>
              <a:t>lightcone</a:t>
            </a:r>
            <a:r>
              <a:rPr lang="en-US" sz="2000" dirty="0">
                <a:solidFill>
                  <a:srgbClr val="000000"/>
                </a:solidFill>
              </a:rPr>
              <a:t> (more transparent, less stopping)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Energy in plasma flatter (will get to rapidity)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863" y="1862880"/>
            <a:ext cx="8444812" cy="4292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263" y="1289415"/>
            <a:ext cx="1469822" cy="264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299" y="1278064"/>
            <a:ext cx="1446087" cy="2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49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51811"/>
            <a:ext cx="8458200" cy="626152"/>
          </a:xfrm>
        </p:spPr>
        <p:txBody>
          <a:bodyPr>
            <a:normAutofit/>
          </a:bodyPr>
          <a:lstStyle/>
          <a:p>
            <a:r>
              <a:rPr lang="en-US" sz="2500" dirty="0"/>
              <a:t>Collisions at Finite coupling - rapidity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14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277963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Initial rapidity shape differs from Gaussian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29046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Narrow</a:t>
            </a:r>
          </a:p>
          <a:p>
            <a:r>
              <a:rPr lang="en-US" dirty="0"/>
              <a:t>Wider and lower initially (energy on </a:t>
            </a:r>
            <a:r>
              <a:rPr lang="en-US" dirty="0" err="1"/>
              <a:t>lightcone</a:t>
            </a:r>
            <a:r>
              <a:rPr lang="en-US" dirty="0"/>
              <a:t> not shown)</a:t>
            </a:r>
            <a:br>
              <a:rPr lang="en-US" dirty="0"/>
            </a:br>
            <a:r>
              <a:rPr lang="en-US" dirty="0"/>
              <a:t>Later similar (time 3), then more entropy, similar width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770436" y="5290460"/>
            <a:ext cx="4186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Wide</a:t>
            </a:r>
          </a:p>
          <a:p>
            <a:r>
              <a:rPr lang="en-US" dirty="0"/>
              <a:t>Almost entirely by hydro + less pile-up:</a:t>
            </a:r>
          </a:p>
          <a:p>
            <a:r>
              <a:rPr lang="en-US" dirty="0"/>
              <a:t>First lower energies + wider</a:t>
            </a:r>
          </a:p>
          <a:p>
            <a:r>
              <a:rPr lang="en-US" dirty="0"/>
              <a:t>Viscosity: lower transverse pressure, more entropy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77" y="1841361"/>
            <a:ext cx="9117623" cy="34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39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58200" cy="714085"/>
          </a:xfrm>
        </p:spPr>
        <p:txBody>
          <a:bodyPr/>
          <a:lstStyle/>
          <a:p>
            <a:r>
              <a:rPr lang="en-US" dirty="0"/>
              <a:t>Jets in </a:t>
            </a:r>
            <a:r>
              <a:rPr lang="en-US" dirty="0" err="1"/>
              <a:t>qgp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15</a:t>
            </a:fld>
            <a:r>
              <a:rPr lang="nl-NL" dirty="0"/>
              <a:t>/52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6593289"/>
            <a:ext cx="9467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itchFamily="34" charset="0"/>
              </a:rPr>
              <a:t>CMS PAPER EXO-12-059</a:t>
            </a:r>
          </a:p>
          <a:p>
            <a:r>
              <a:rPr lang="en-US" sz="1200" dirty="0">
                <a:latin typeface="Tw Cen MT" pitchFamily="34" charset="0"/>
              </a:rPr>
              <a:t> </a:t>
            </a:r>
            <a:endParaRPr lang="it-IT" sz="1200" dirty="0">
              <a:latin typeface="Tw Cen MT" pitchFamily="34" charset="0"/>
            </a:endParaRPr>
          </a:p>
        </p:txBody>
      </p:sp>
      <p:pic>
        <p:nvPicPr>
          <p:cNvPr id="2054" name="Picture 6" descr="http://www.pd.infn.it/~dorigo/zprime_t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52718"/>
            <a:ext cx="4839965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ms.web.cern.ch/sites/cms.web.cern.ch/files/styles/large/public/field/image/EXO12059_Event01.png?itok=HonbX8Y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" b="7994"/>
          <a:stretch/>
        </p:blipFill>
        <p:spPr bwMode="auto">
          <a:xfrm>
            <a:off x="128588" y="1068203"/>
            <a:ext cx="3543300" cy="350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gure 1: Sketch of pp-collision and resulting collimated spray of particles, a jet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369671"/>
            <a:ext cx="5441950" cy="201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cms.web.cern.ch/sites/cms.web.cern.ch/files/styles/large/public/field/image/HI-DijetSupp-151076-1328520-RhoPhi.png?itok=mSukm2L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01" y="990600"/>
            <a:ext cx="4572000" cy="33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9126" y="3976581"/>
            <a:ext cx="3240049" cy="25514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51738" y="4854501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2660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586" y="6103088"/>
            <a:ext cx="3538538" cy="754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27" y="-14177"/>
            <a:ext cx="9163493" cy="606200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14177" y="6534308"/>
            <a:ext cx="94678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w Cen MT" pitchFamily="34" charset="0"/>
              </a:rPr>
              <a:t>Olga </a:t>
            </a:r>
            <a:r>
              <a:rPr lang="en-US" sz="1400" dirty="0" err="1">
                <a:latin typeface="Tw Cen MT" pitchFamily="34" charset="0"/>
              </a:rPr>
              <a:t>Evdokimov</a:t>
            </a:r>
            <a:r>
              <a:rPr lang="en-US" sz="1400" dirty="0">
                <a:latin typeface="Tw Cen MT" pitchFamily="34" charset="0"/>
              </a:rPr>
              <a:t>, presentation Quark Matter 2015, CMS-PAS HIN-15-011</a:t>
            </a:r>
          </a:p>
          <a:p>
            <a:r>
              <a:rPr lang="en-US" sz="1200" dirty="0">
                <a:latin typeface="Tw Cen MT" pitchFamily="34" charset="0"/>
              </a:rPr>
              <a:t> </a:t>
            </a:r>
            <a:endParaRPr lang="it-IT" sz="1200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92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686800" cy="990282"/>
          </a:xfrm>
        </p:spPr>
        <p:txBody>
          <a:bodyPr>
            <a:normAutofit/>
          </a:bodyPr>
          <a:lstStyle/>
          <a:p>
            <a:r>
              <a:rPr lang="nl-NL" sz="2500" dirty="0"/>
              <a:t>Matching </a:t>
            </a:r>
            <a:r>
              <a:rPr lang="nl-NL" sz="2500" dirty="0" err="1"/>
              <a:t>both</a:t>
            </a:r>
            <a:r>
              <a:rPr lang="nl-NL" sz="2500" dirty="0"/>
              <a:t> jet energy </a:t>
            </a:r>
            <a:r>
              <a:rPr lang="nl-NL" sz="2500" dirty="0" err="1"/>
              <a:t>and</a:t>
            </a:r>
            <a:r>
              <a:rPr lang="nl-NL" sz="2500" dirty="0"/>
              <a:t> jet </a:t>
            </a:r>
            <a:r>
              <a:rPr lang="nl-NL" sz="2500" dirty="0" err="1"/>
              <a:t>width</a:t>
            </a:r>
            <a:endParaRPr lang="nl-NL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282884"/>
            <a:ext cx="8531352" cy="5575116"/>
          </a:xfrm>
        </p:spPr>
        <p:txBody>
          <a:bodyPr>
            <a:normAutofit/>
          </a:bodyPr>
          <a:lstStyle/>
          <a:p>
            <a:r>
              <a:rPr lang="en-US" dirty="0"/>
              <a:t>Initial conditions in literature: minimize energy loss</a:t>
            </a:r>
          </a:p>
          <a:p>
            <a:endParaRPr lang="en-US" sz="800" dirty="0"/>
          </a:p>
          <a:p>
            <a:r>
              <a:rPr lang="en-US" dirty="0"/>
              <a:t>Would like to mimic distribution of real QCD jets</a:t>
            </a:r>
          </a:p>
          <a:p>
            <a:pPr lvl="1"/>
            <a:r>
              <a:rPr lang="en-US" dirty="0"/>
              <a:t>Extra motivation: how is distribution affected by QGP?</a:t>
            </a:r>
          </a:p>
          <a:p>
            <a:pPr lvl="1"/>
            <a:r>
              <a:rPr lang="en-US" dirty="0"/>
              <a:t>Take from </a:t>
            </a:r>
            <a:r>
              <a:rPr lang="en-US" dirty="0" err="1"/>
              <a:t>pQCD</a:t>
            </a:r>
            <a:r>
              <a:rPr lang="en-US" dirty="0"/>
              <a:t> (compares well with PYTHIA)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500" dirty="0"/>
          </a:p>
          <a:p>
            <a:pPr lvl="1"/>
            <a:endParaRPr lang="en-US" sz="2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endParaRPr lang="en-US" dirty="0"/>
          </a:p>
          <a:p>
            <a:r>
              <a:rPr lang="en-US" dirty="0"/>
              <a:t>Link jet width to </a:t>
            </a:r>
            <a:r>
              <a:rPr lang="en-US" dirty="0" err="1"/>
              <a:t>AdS</a:t>
            </a:r>
            <a:r>
              <a:rPr lang="en-US" dirty="0"/>
              <a:t>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17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17" y="3429000"/>
            <a:ext cx="3217286" cy="971116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581001"/>
            <a:ext cx="9467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itchFamily="34" charset="0"/>
              </a:rPr>
              <a:t>A.J. </a:t>
            </a:r>
            <a:r>
              <a:rPr lang="en-US" sz="1200" dirty="0" err="1">
                <a:latin typeface="Tw Cen MT" pitchFamily="34" charset="0"/>
              </a:rPr>
              <a:t>Larkoski</a:t>
            </a:r>
            <a:r>
              <a:rPr lang="en-US" sz="1200" dirty="0">
                <a:latin typeface="Tw Cen MT" pitchFamily="34" charset="0"/>
              </a:rPr>
              <a:t>, S. </a:t>
            </a:r>
            <a:r>
              <a:rPr lang="en-US" sz="1200" dirty="0" err="1">
                <a:latin typeface="Tw Cen MT" pitchFamily="34" charset="0"/>
              </a:rPr>
              <a:t>Marzani</a:t>
            </a:r>
            <a:r>
              <a:rPr lang="en-US" sz="1200" dirty="0">
                <a:latin typeface="Tw Cen MT" pitchFamily="34" charset="0"/>
              </a:rPr>
              <a:t>, G. </a:t>
            </a:r>
            <a:r>
              <a:rPr lang="en-US" sz="1200" dirty="0" err="1">
                <a:latin typeface="Tw Cen MT" pitchFamily="34" charset="0"/>
              </a:rPr>
              <a:t>Soyez</a:t>
            </a:r>
            <a:r>
              <a:rPr lang="en-US" sz="1200" dirty="0">
                <a:latin typeface="Tw Cen MT" pitchFamily="34" charset="0"/>
              </a:rPr>
              <a:t>, J. </a:t>
            </a:r>
            <a:r>
              <a:rPr lang="en-US" sz="1200" dirty="0" err="1">
                <a:latin typeface="Tw Cen MT" pitchFamily="34" charset="0"/>
              </a:rPr>
              <a:t>Thaler</a:t>
            </a:r>
            <a:r>
              <a:rPr lang="en-US" sz="1200" dirty="0">
                <a:latin typeface="Tw Cen MT" pitchFamily="34" charset="0"/>
              </a:rPr>
              <a:t>, Soft drop (2014)</a:t>
            </a:r>
            <a:endParaRPr lang="it-IT" sz="1200" dirty="0">
              <a:latin typeface="Tw Cen M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88289"/>
            <a:ext cx="4293605" cy="2804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17114" y="4495800"/>
            <a:ext cx="3568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z</a:t>
            </a:r>
            <a:r>
              <a:rPr lang="en-US" i="1" baseline="-25000" dirty="0" err="1"/>
              <a:t>i</a:t>
            </a:r>
            <a:r>
              <a:rPr lang="en-US" dirty="0"/>
              <a:t>: fraction of jet energy</a:t>
            </a:r>
          </a:p>
          <a:p>
            <a:r>
              <a:rPr lang="en-US" i="1" dirty="0" err="1">
                <a:latin typeface="Symbol" panose="05050102010706020507" pitchFamily="18" charset="2"/>
              </a:rPr>
              <a:t>q</a:t>
            </a:r>
            <a:r>
              <a:rPr lang="en-US" i="1" baseline="-25000" dirty="0" err="1"/>
              <a:t>ij</a:t>
            </a:r>
            <a:r>
              <a:rPr lang="en-US" dirty="0"/>
              <a:t>: angle between particle </a:t>
            </a:r>
            <a:r>
              <a:rPr lang="en-US" i="1" dirty="0" err="1"/>
              <a:t>i</a:t>
            </a:r>
            <a:r>
              <a:rPr lang="en-US" dirty="0"/>
              <a:t> and </a:t>
            </a:r>
            <a:r>
              <a:rPr lang="en-US" i="1" dirty="0"/>
              <a:t>j</a:t>
            </a:r>
          </a:p>
          <a:p>
            <a:r>
              <a:rPr lang="en-US" dirty="0"/>
              <a:t>R: jet radius parameter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8324" y="5419130"/>
            <a:ext cx="3000375" cy="14478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7878699" y="5943600"/>
            <a:ext cx="41244" cy="4025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828" y="5965031"/>
            <a:ext cx="455676" cy="3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55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4"/>
            <a:ext cx="8686800" cy="672966"/>
          </a:xfrm>
        </p:spPr>
        <p:txBody>
          <a:bodyPr>
            <a:normAutofit/>
          </a:bodyPr>
          <a:lstStyle/>
          <a:p>
            <a:r>
              <a:rPr lang="en-US" dirty="0"/>
              <a:t>Fit vacuum jet shapes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781" y="680484"/>
            <a:ext cx="8531352" cy="5314528"/>
          </a:xfrm>
        </p:spPr>
        <p:txBody>
          <a:bodyPr>
            <a:normAutofit/>
          </a:bodyPr>
          <a:lstStyle/>
          <a:p>
            <a:r>
              <a:rPr lang="en-US" dirty="0"/>
              <a:t>Try a few string profiles to obtain angular pattern in vacuum: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18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1663" y="3869696"/>
            <a:ext cx="4301007" cy="266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7589"/>
            <a:ext cx="6570703" cy="25757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4055796"/>
            <a:ext cx="571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Endpoint angle goes down at angle       in </a:t>
            </a:r>
            <a:r>
              <a:rPr lang="en-US" dirty="0" err="1"/>
              <a:t>AdS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Extract energy density per angle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Compute energy flow around jet axis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Extract jet shape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know can construct an ensemble of </a:t>
            </a:r>
            <a:br>
              <a:rPr lang="en-US" dirty="0"/>
            </a:br>
            <a:r>
              <a:rPr lang="en-US" dirty="0"/>
              <a:t>strings in good agreement with vacuum QCD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05" y="5380355"/>
            <a:ext cx="1758791" cy="4305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893" y="4158762"/>
            <a:ext cx="279535" cy="21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65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4"/>
            <a:ext cx="8686800" cy="672966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781" y="680484"/>
            <a:ext cx="8531352" cy="5314528"/>
          </a:xfrm>
        </p:spPr>
        <p:txBody>
          <a:bodyPr>
            <a:normAutofit/>
          </a:bodyPr>
          <a:lstStyle/>
          <a:p>
            <a:r>
              <a:rPr lang="en-US" dirty="0"/>
              <a:t>Shooting about 50.000 jets through plasma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19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0" y="1477304"/>
            <a:ext cx="7800003" cy="216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9" y="3827873"/>
            <a:ext cx="4252788" cy="2659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38363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</a:t>
            </a:r>
          </a:p>
          <a:p>
            <a:endParaRPr lang="en-US" dirty="0"/>
          </a:p>
          <a:p>
            <a:r>
              <a:rPr lang="en-US" dirty="0"/>
              <a:t>Naïve QCD estimate gives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5592" y="4675870"/>
            <a:ext cx="3938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: parameter multiplying temperature (simple profile in back up slide)</a:t>
            </a:r>
            <a:endParaRPr lang="en-GB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607695"/>
            <a:ext cx="9467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Tw Cen MT" pitchFamily="34" charset="0"/>
              </a:rPr>
              <a:t>K. </a:t>
            </a:r>
            <a:r>
              <a:rPr lang="en-GB" sz="1200" dirty="0" err="1">
                <a:latin typeface="Tw Cen MT" pitchFamily="34" charset="0"/>
              </a:rPr>
              <a:t>Rajagopal</a:t>
            </a:r>
            <a:r>
              <a:rPr lang="en-GB" sz="1200" dirty="0">
                <a:latin typeface="Tw Cen MT" pitchFamily="34" charset="0"/>
              </a:rPr>
              <a:t>, A. </a:t>
            </a:r>
            <a:r>
              <a:rPr lang="en-GB" sz="1200" dirty="0" err="1">
                <a:latin typeface="Tw Cen MT" pitchFamily="34" charset="0"/>
              </a:rPr>
              <a:t>Sadofyev</a:t>
            </a:r>
            <a:r>
              <a:rPr lang="en-GB" sz="1200" dirty="0">
                <a:latin typeface="Tw Cen MT" pitchFamily="34" charset="0"/>
              </a:rPr>
              <a:t> and WS, Evolution of the jet opening angle distribution in holographic plasma (2016)</a:t>
            </a:r>
            <a:endParaRPr lang="it-IT" sz="1200" dirty="0">
              <a:latin typeface="Tw Cen M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699" y="3890316"/>
            <a:ext cx="1119187" cy="2468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161" y="4466492"/>
            <a:ext cx="1048529" cy="24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295082"/>
          </a:xfrm>
        </p:spPr>
        <p:txBody>
          <a:bodyPr/>
          <a:lstStyle/>
          <a:p>
            <a:r>
              <a:rPr lang="en-US" dirty="0"/>
              <a:t>Outline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752600"/>
            <a:ext cx="8531352" cy="47811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Holography to model QCD</a:t>
            </a:r>
          </a:p>
          <a:p>
            <a:pPr lvl="1"/>
            <a:r>
              <a:rPr lang="en-US" dirty="0" err="1"/>
              <a:t>AdS</a:t>
            </a:r>
            <a:r>
              <a:rPr lang="en-US" dirty="0"/>
              <a:t>/CFT: first principle non-perturbative QFT computations</a:t>
            </a:r>
          </a:p>
          <a:p>
            <a:pPr lvl="1"/>
            <a:r>
              <a:rPr lang="nl-NL" dirty="0" err="1"/>
              <a:t>Limitations</a:t>
            </a:r>
            <a:r>
              <a:rPr lang="nl-NL" dirty="0"/>
              <a:t>: QCD(-like) </a:t>
            </a:r>
            <a:r>
              <a:rPr lang="nl-NL" dirty="0" err="1"/>
              <a:t>theory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intermediate</a:t>
            </a:r>
            <a:r>
              <a:rPr lang="nl-NL" dirty="0"/>
              <a:t> </a:t>
            </a:r>
            <a:r>
              <a:rPr lang="nl-NL" dirty="0" err="1"/>
              <a:t>coupling</a:t>
            </a:r>
            <a:r>
              <a:rPr lang="nl-NL" dirty="0"/>
              <a:t> is hard</a:t>
            </a:r>
          </a:p>
          <a:p>
            <a:endParaRPr lang="nl-NL" dirty="0"/>
          </a:p>
          <a:p>
            <a:r>
              <a:rPr lang="nl-NL" dirty="0" err="1"/>
              <a:t>Two</a:t>
            </a:r>
            <a:r>
              <a:rPr lang="nl-NL" dirty="0"/>
              <a:t> </a:t>
            </a:r>
            <a:r>
              <a:rPr lang="en-US" dirty="0"/>
              <a:t>simple models</a:t>
            </a:r>
          </a:p>
          <a:p>
            <a:pPr lvl="1"/>
            <a:r>
              <a:rPr lang="en-US" dirty="0"/>
              <a:t>Colliding lumps of energy in super-Yang-Mills theory</a:t>
            </a:r>
          </a:p>
          <a:p>
            <a:pPr lvl="2"/>
            <a:r>
              <a:rPr lang="nl-NL" dirty="0" err="1"/>
              <a:t>Obtain</a:t>
            </a:r>
            <a:r>
              <a:rPr lang="nl-NL" dirty="0"/>
              <a:t> </a:t>
            </a:r>
            <a:r>
              <a:rPr lang="nl-NL" dirty="0" err="1"/>
              <a:t>early</a:t>
            </a:r>
            <a:r>
              <a:rPr lang="nl-NL" dirty="0"/>
              <a:t> </a:t>
            </a:r>
            <a:r>
              <a:rPr lang="nl-NL" dirty="0" err="1"/>
              <a:t>hydrodynamics</a:t>
            </a:r>
            <a:r>
              <a:rPr lang="nl-NL" dirty="0"/>
              <a:t> + </a:t>
            </a:r>
            <a:r>
              <a:rPr lang="nl-NL" dirty="0" err="1"/>
              <a:t>rapidity</a:t>
            </a:r>
            <a:r>
              <a:rPr lang="nl-NL" dirty="0"/>
              <a:t> </a:t>
            </a:r>
            <a:r>
              <a:rPr lang="nl-NL" dirty="0" err="1"/>
              <a:t>distribution</a:t>
            </a:r>
            <a:endParaRPr lang="nl-NL" dirty="0"/>
          </a:p>
          <a:p>
            <a:pPr lvl="2"/>
            <a:r>
              <a:rPr lang="nl-NL" dirty="0" err="1"/>
              <a:t>Finite</a:t>
            </a:r>
            <a:r>
              <a:rPr lang="nl-NL" dirty="0"/>
              <a:t> </a:t>
            </a:r>
            <a:r>
              <a:rPr lang="nl-NL" dirty="0" err="1"/>
              <a:t>coupling</a:t>
            </a:r>
            <a:r>
              <a:rPr lang="nl-NL" dirty="0"/>
              <a:t> </a:t>
            </a:r>
            <a:r>
              <a:rPr lang="nl-NL" dirty="0" err="1"/>
              <a:t>corrections</a:t>
            </a:r>
            <a:endParaRPr lang="nl-NL" dirty="0"/>
          </a:p>
          <a:p>
            <a:pPr lvl="1"/>
            <a:r>
              <a:rPr lang="nl-NL" dirty="0"/>
              <a:t>Shoot ensemble of jets </a:t>
            </a:r>
            <a:r>
              <a:rPr lang="nl-NL" dirty="0" err="1"/>
              <a:t>through</a:t>
            </a:r>
            <a:r>
              <a:rPr lang="nl-NL" dirty="0"/>
              <a:t> expanding and </a:t>
            </a:r>
            <a:r>
              <a:rPr lang="nl-NL" dirty="0" err="1"/>
              <a:t>cooling</a:t>
            </a:r>
            <a:r>
              <a:rPr lang="nl-NL" dirty="0"/>
              <a:t> </a:t>
            </a:r>
            <a:r>
              <a:rPr lang="nl-NL" dirty="0" err="1"/>
              <a:t>sQGP</a:t>
            </a:r>
            <a:endParaRPr lang="nl-NL" dirty="0"/>
          </a:p>
          <a:p>
            <a:pPr lvl="2"/>
            <a:r>
              <a:rPr lang="nl-NL" dirty="0"/>
              <a:t>Extract influence QGP on jet opening angle distribution</a:t>
            </a:r>
          </a:p>
          <a:p>
            <a:pPr marL="0" indent="0">
              <a:buNone/>
            </a:pPr>
            <a:endParaRPr lang="nl-NL" dirty="0"/>
          </a:p>
          <a:p>
            <a:r>
              <a:rPr lang="en-US" dirty="0"/>
              <a:t>An outlook</a:t>
            </a:r>
          </a:p>
          <a:p>
            <a:pPr lvl="1"/>
            <a:r>
              <a:rPr lang="en-US" dirty="0"/>
              <a:t>Time permitting: small systems</a:t>
            </a:r>
          </a:p>
          <a:p>
            <a:pPr lvl="1"/>
            <a:r>
              <a:rPr lang="en-US" dirty="0"/>
              <a:t>More refined models, more realistic phenomenology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2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4"/>
            <a:ext cx="8686800" cy="672966"/>
          </a:xfrm>
        </p:spPr>
        <p:txBody>
          <a:bodyPr>
            <a:normAutofit/>
          </a:bodyPr>
          <a:lstStyle/>
          <a:p>
            <a:r>
              <a:rPr lang="en-US" dirty="0"/>
              <a:t>Jet shape modification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781" y="680484"/>
            <a:ext cx="8531352" cy="5314528"/>
          </a:xfrm>
        </p:spPr>
        <p:txBody>
          <a:bodyPr>
            <a:normAutofit/>
          </a:bodyPr>
          <a:lstStyle/>
          <a:p>
            <a:r>
              <a:rPr lang="en-US" dirty="0"/>
              <a:t>Shooting about 50.000 jets through plasma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20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0" y="1477304"/>
            <a:ext cx="7800003" cy="216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9924" y="3932871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Reproduces data qualitatively close to jet radius</a:t>
            </a:r>
          </a:p>
          <a:p>
            <a:endParaRPr lang="en-US" dirty="0"/>
          </a:p>
          <a:p>
            <a:r>
              <a:rPr lang="en-US" dirty="0"/>
              <a:t>Larger radii need inclusion of back reaction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607695"/>
            <a:ext cx="9467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Tw Cen MT" pitchFamily="34" charset="0"/>
              </a:rPr>
              <a:t>Jasmine Brewer, Krishna </a:t>
            </a:r>
            <a:r>
              <a:rPr lang="en-GB" sz="1200" dirty="0" err="1">
                <a:latin typeface="Tw Cen MT" pitchFamily="34" charset="0"/>
              </a:rPr>
              <a:t>Rajagopal</a:t>
            </a:r>
            <a:r>
              <a:rPr lang="en-GB" sz="1200" dirty="0">
                <a:latin typeface="Tw Cen MT" pitchFamily="34" charset="0"/>
              </a:rPr>
              <a:t>, Andrey </a:t>
            </a:r>
            <a:r>
              <a:rPr lang="en-GB" sz="1200" dirty="0" err="1">
                <a:latin typeface="Tw Cen MT" pitchFamily="34" charset="0"/>
              </a:rPr>
              <a:t>Sadofyev</a:t>
            </a:r>
            <a:r>
              <a:rPr lang="en-GB" sz="1200" dirty="0">
                <a:latin typeface="Tw Cen MT" pitchFamily="34" charset="0"/>
              </a:rPr>
              <a:t> and WS, to appear</a:t>
            </a:r>
            <a:endParaRPr lang="it-IT" sz="1200" dirty="0">
              <a:latin typeface="Tw Cen M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58" y="3642535"/>
            <a:ext cx="4026509" cy="28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02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4"/>
            <a:ext cx="8686800" cy="672966"/>
          </a:xfrm>
        </p:spPr>
        <p:txBody>
          <a:bodyPr>
            <a:normAutofit/>
          </a:bodyPr>
          <a:lstStyle/>
          <a:p>
            <a:r>
              <a:rPr lang="en-US" dirty="0"/>
              <a:t>First effect: jets widen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781" y="680484"/>
            <a:ext cx="8531352" cy="6177516"/>
          </a:xfrm>
        </p:spPr>
        <p:txBody>
          <a:bodyPr>
            <a:normAutofit/>
          </a:bodyPr>
          <a:lstStyle/>
          <a:p>
            <a:r>
              <a:rPr lang="en-US" dirty="0"/>
              <a:t>Change of probability distributions of jet opening angle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21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41" y="3640220"/>
            <a:ext cx="9144000" cy="2354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0" y="1477304"/>
            <a:ext cx="7800003" cy="21684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29400"/>
            <a:ext cx="9467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Tw Cen MT" pitchFamily="34" charset="0"/>
              </a:rPr>
              <a:t>K. </a:t>
            </a:r>
            <a:r>
              <a:rPr lang="en-GB" sz="1200" dirty="0" err="1">
                <a:latin typeface="Tw Cen MT" pitchFamily="34" charset="0"/>
              </a:rPr>
              <a:t>Rajagopal</a:t>
            </a:r>
            <a:r>
              <a:rPr lang="en-GB" sz="1200" dirty="0">
                <a:latin typeface="Tw Cen MT" pitchFamily="34" charset="0"/>
              </a:rPr>
              <a:t>, A. </a:t>
            </a:r>
            <a:r>
              <a:rPr lang="en-GB" sz="1200" dirty="0" err="1">
                <a:latin typeface="Tw Cen MT" pitchFamily="34" charset="0"/>
              </a:rPr>
              <a:t>Sadofyev</a:t>
            </a:r>
            <a:r>
              <a:rPr lang="en-GB" sz="1200" dirty="0">
                <a:latin typeface="Tw Cen MT" pitchFamily="34" charset="0"/>
              </a:rPr>
              <a:t> and WS, Evolution of the jet opening angle distribution in holographic plasma (2016)</a:t>
            </a:r>
            <a:endParaRPr lang="it-IT" sz="1200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40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4"/>
            <a:ext cx="8686800" cy="672966"/>
          </a:xfrm>
        </p:spPr>
        <p:txBody>
          <a:bodyPr>
            <a:normAutofit fontScale="90000"/>
          </a:bodyPr>
          <a:lstStyle/>
          <a:p>
            <a:r>
              <a:rPr lang="en-US" dirty="0"/>
              <a:t>Second effect: Narrower jets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781" y="680484"/>
            <a:ext cx="8531352" cy="53145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Energy distribution </a:t>
            </a:r>
            <a:br>
              <a:rPr lang="en-US" dirty="0"/>
            </a:br>
            <a:r>
              <a:rPr lang="en-US" dirty="0"/>
              <a:t>falls steeply (~E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Wide jets lose (much) </a:t>
            </a:r>
            <a:br>
              <a:rPr lang="en-US" dirty="0"/>
            </a:br>
            <a:r>
              <a:rPr lang="en-US" dirty="0"/>
              <a:t>more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 selection bias on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narrow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22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41" y="3640220"/>
            <a:ext cx="9144000" cy="2354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01" y="679492"/>
            <a:ext cx="3860723" cy="2967037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607695"/>
            <a:ext cx="9467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itchFamily="34" charset="0"/>
              </a:rPr>
              <a:t>ATLAS, Measurement of inclusive jet and </a:t>
            </a:r>
            <a:r>
              <a:rPr lang="en-US" sz="1200" dirty="0" err="1">
                <a:latin typeface="Tw Cen MT" pitchFamily="34" charset="0"/>
              </a:rPr>
              <a:t>dijet</a:t>
            </a:r>
            <a:r>
              <a:rPr lang="en-US" sz="1200" dirty="0">
                <a:latin typeface="Tw Cen MT" pitchFamily="34" charset="0"/>
              </a:rPr>
              <a:t> cross sections in proton-proton collisions at 7 </a:t>
            </a:r>
            <a:r>
              <a:rPr lang="en-US" sz="1200" dirty="0" err="1">
                <a:latin typeface="Tw Cen MT" pitchFamily="34" charset="0"/>
              </a:rPr>
              <a:t>TeV</a:t>
            </a:r>
            <a:r>
              <a:rPr lang="en-US" sz="1200" dirty="0">
                <a:latin typeface="Tw Cen MT" pitchFamily="34" charset="0"/>
              </a:rPr>
              <a:t> </a:t>
            </a:r>
            <a:r>
              <a:rPr lang="en-US" sz="1200" dirty="0" err="1">
                <a:latin typeface="Tw Cen MT" pitchFamily="34" charset="0"/>
              </a:rPr>
              <a:t>centre</a:t>
            </a:r>
            <a:r>
              <a:rPr lang="en-US" sz="1200" dirty="0">
                <a:latin typeface="Tw Cen MT" pitchFamily="34" charset="0"/>
              </a:rPr>
              <a:t>-of-mass energy (2011)</a:t>
            </a:r>
            <a:endParaRPr lang="it-IT" sz="1200" dirty="0">
              <a:latin typeface="Tw Cen M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0977" y="2659339"/>
            <a:ext cx="1716023" cy="4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61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4"/>
            <a:ext cx="8686800" cy="672966"/>
          </a:xfrm>
        </p:spPr>
        <p:txBody>
          <a:bodyPr>
            <a:normAutofit/>
          </a:bodyPr>
          <a:lstStyle/>
          <a:p>
            <a:r>
              <a:rPr lang="en-US" dirty="0"/>
              <a:t>Advertisement: 3</a:t>
            </a:r>
            <a:r>
              <a:rPr lang="en-US" baseline="30000" dirty="0"/>
              <a:t>rd</a:t>
            </a:r>
            <a:r>
              <a:rPr lang="en-US" dirty="0"/>
              <a:t> jets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531352" cy="37852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Three-jet events are essential in i.e. </a:t>
            </a:r>
            <a:r>
              <a:rPr lang="en-US" dirty="0" err="1"/>
              <a:t>dijet</a:t>
            </a:r>
            <a:r>
              <a:rPr lang="en-US" dirty="0"/>
              <a:t>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Also important as background in jet shape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also lead to interesting substructure within jet</a:t>
            </a:r>
          </a:p>
          <a:p>
            <a:r>
              <a:rPr lang="en-US" dirty="0"/>
              <a:t>Idea: get distributions from </a:t>
            </a:r>
            <a:r>
              <a:rPr lang="en-US" dirty="0" err="1"/>
              <a:t>pQCD</a:t>
            </a:r>
            <a:r>
              <a:rPr lang="en-US" dirty="0"/>
              <a:t> (</a:t>
            </a:r>
            <a:r>
              <a:rPr lang="en-US" dirty="0" err="1"/>
              <a:t>MadGraph</a:t>
            </a:r>
            <a:r>
              <a:rPr lang="en-US" dirty="0"/>
              <a:t>), make strings,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23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69663"/>
          <a:stretch/>
        </p:blipFill>
        <p:spPr>
          <a:xfrm>
            <a:off x="433754" y="685800"/>
            <a:ext cx="4737378" cy="1028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3160" y="1358766"/>
            <a:ext cx="4355944" cy="3466120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607695"/>
            <a:ext cx="9467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itchFamily="34" charset="0"/>
              </a:rPr>
              <a:t>ATLAS, Measurement of inclusive jet and </a:t>
            </a:r>
            <a:r>
              <a:rPr lang="en-US" sz="1200" dirty="0" err="1">
                <a:latin typeface="Tw Cen MT" pitchFamily="34" charset="0"/>
              </a:rPr>
              <a:t>dijet</a:t>
            </a:r>
            <a:r>
              <a:rPr lang="en-US" sz="1200" dirty="0">
                <a:latin typeface="Tw Cen MT" pitchFamily="34" charset="0"/>
              </a:rPr>
              <a:t> cross sections in proton-proton collisions at 7 </a:t>
            </a:r>
            <a:r>
              <a:rPr lang="en-US" sz="1200" dirty="0" err="1">
                <a:latin typeface="Tw Cen MT" pitchFamily="34" charset="0"/>
              </a:rPr>
              <a:t>TeV</a:t>
            </a:r>
            <a:r>
              <a:rPr lang="en-US" sz="1200" dirty="0">
                <a:latin typeface="Tw Cen MT" pitchFamily="34" charset="0"/>
              </a:rPr>
              <a:t> </a:t>
            </a:r>
            <a:r>
              <a:rPr lang="en-US" sz="1200" dirty="0" err="1">
                <a:latin typeface="Tw Cen MT" pitchFamily="34" charset="0"/>
              </a:rPr>
              <a:t>centre</a:t>
            </a:r>
            <a:r>
              <a:rPr lang="en-US" sz="1200" dirty="0">
                <a:latin typeface="Tw Cen MT" pitchFamily="34" charset="0"/>
              </a:rPr>
              <a:t>-of-mass energy (2011)</a:t>
            </a:r>
            <a:endParaRPr lang="it-IT" sz="1200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40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09282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990600"/>
            <a:ext cx="8302752" cy="5715000"/>
          </a:xfrm>
        </p:spPr>
        <p:txBody>
          <a:bodyPr>
            <a:normAutofit/>
          </a:bodyPr>
          <a:lstStyle/>
          <a:p>
            <a:r>
              <a:rPr lang="en-US" dirty="0"/>
              <a:t>Holography and heavy ion collisions</a:t>
            </a:r>
          </a:p>
          <a:p>
            <a:pPr lvl="1"/>
            <a:r>
              <a:rPr lang="en-US" dirty="0" err="1"/>
              <a:t>AdS</a:t>
            </a:r>
            <a:r>
              <a:rPr lang="en-US" dirty="0"/>
              <a:t>/CFT essential tool for insights in strongly coupled matter</a:t>
            </a:r>
          </a:p>
          <a:p>
            <a:pPr lvl="1"/>
            <a:r>
              <a:rPr lang="en-US" dirty="0"/>
              <a:t>Complementary with weak coupling modelling</a:t>
            </a:r>
          </a:p>
          <a:p>
            <a:pPr lvl="1"/>
            <a:endParaRPr lang="en-US" dirty="0"/>
          </a:p>
          <a:p>
            <a:r>
              <a:rPr lang="en-US" dirty="0"/>
              <a:t>Qualitative lessons and quantitative modelling</a:t>
            </a:r>
          </a:p>
          <a:p>
            <a:pPr lvl="1"/>
            <a:r>
              <a:rPr lang="nl-NL" dirty="0" err="1"/>
              <a:t>Fast</a:t>
            </a:r>
            <a:r>
              <a:rPr lang="nl-NL" dirty="0"/>
              <a:t> </a:t>
            </a:r>
            <a:r>
              <a:rPr lang="nl-NL" dirty="0" err="1"/>
              <a:t>applicability</a:t>
            </a:r>
            <a:r>
              <a:rPr lang="nl-NL" dirty="0"/>
              <a:t> of </a:t>
            </a:r>
            <a:r>
              <a:rPr lang="nl-NL" dirty="0" err="1"/>
              <a:t>hydrodynamics</a:t>
            </a:r>
            <a:endParaRPr lang="nl-NL" dirty="0"/>
          </a:p>
          <a:p>
            <a:pPr lvl="1"/>
            <a:r>
              <a:rPr lang="nl-NL" dirty="0"/>
              <a:t>Most of energy </a:t>
            </a:r>
            <a:r>
              <a:rPr lang="nl-NL" dirty="0" err="1"/>
              <a:t>stopped</a:t>
            </a:r>
            <a:r>
              <a:rPr lang="nl-NL" dirty="0"/>
              <a:t> at moderate </a:t>
            </a:r>
            <a:r>
              <a:rPr lang="nl-NL" dirty="0" err="1"/>
              <a:t>rapidity</a:t>
            </a:r>
            <a:r>
              <a:rPr lang="nl-NL" dirty="0"/>
              <a:t>, </a:t>
            </a:r>
            <a:r>
              <a:rPr lang="nl-NL" dirty="0" err="1"/>
              <a:t>Gaussian</a:t>
            </a:r>
            <a:r>
              <a:rPr lang="nl-NL" dirty="0"/>
              <a:t> </a:t>
            </a:r>
            <a:r>
              <a:rPr lang="nl-NL" dirty="0" err="1"/>
              <a:t>shape</a:t>
            </a:r>
            <a:endParaRPr lang="nl-NL" dirty="0"/>
          </a:p>
          <a:p>
            <a:pPr lvl="1"/>
            <a:r>
              <a:rPr lang="nl-NL" i="1" dirty="0" err="1"/>
              <a:t>Less</a:t>
            </a:r>
            <a:r>
              <a:rPr lang="nl-NL" i="1" dirty="0"/>
              <a:t> stopping </a:t>
            </a:r>
            <a:r>
              <a:rPr lang="nl-NL" i="1" dirty="0" err="1"/>
              <a:t>and</a:t>
            </a:r>
            <a:r>
              <a:rPr lang="nl-NL" i="1" dirty="0"/>
              <a:t> </a:t>
            </a:r>
            <a:r>
              <a:rPr lang="nl-NL" i="1" dirty="0" err="1"/>
              <a:t>broader</a:t>
            </a:r>
            <a:r>
              <a:rPr lang="nl-NL" i="1" dirty="0"/>
              <a:t> </a:t>
            </a:r>
            <a:r>
              <a:rPr lang="nl-NL" i="1" dirty="0" err="1"/>
              <a:t>rapidity</a:t>
            </a:r>
            <a:r>
              <a:rPr lang="nl-NL" i="1" dirty="0"/>
              <a:t> profile at </a:t>
            </a:r>
            <a:r>
              <a:rPr lang="nl-NL" i="1" dirty="0" err="1"/>
              <a:t>finite</a:t>
            </a:r>
            <a:r>
              <a:rPr lang="nl-NL" i="1" dirty="0"/>
              <a:t> </a:t>
            </a:r>
            <a:r>
              <a:rPr lang="nl-NL" i="1" dirty="0" err="1"/>
              <a:t>coupling</a:t>
            </a:r>
            <a:endParaRPr lang="nl-NL" i="1" dirty="0"/>
          </a:p>
          <a:p>
            <a:pPr lvl="1"/>
            <a:r>
              <a:rPr lang="nl-NL" dirty="0"/>
              <a:t>Energy </a:t>
            </a:r>
            <a:r>
              <a:rPr lang="nl-NL" dirty="0" err="1"/>
              <a:t>loss</a:t>
            </a:r>
            <a:r>
              <a:rPr lang="nl-NL" dirty="0"/>
              <a:t> jet has </a:t>
            </a:r>
            <a:r>
              <a:rPr lang="nl-NL" i="1" dirty="0" err="1"/>
              <a:t>crucial</a:t>
            </a:r>
            <a:r>
              <a:rPr lang="nl-NL" i="1" dirty="0"/>
              <a:t> </a:t>
            </a:r>
            <a:r>
              <a:rPr lang="nl-NL" i="1" dirty="0" err="1"/>
              <a:t>interplay</a:t>
            </a:r>
            <a:r>
              <a:rPr lang="nl-NL" i="1" dirty="0"/>
              <a:t> </a:t>
            </a:r>
            <a:r>
              <a:rPr lang="nl-NL" i="1" dirty="0" err="1"/>
              <a:t>with</a:t>
            </a:r>
            <a:r>
              <a:rPr lang="nl-NL" i="1" dirty="0"/>
              <a:t> jet </a:t>
            </a:r>
            <a:r>
              <a:rPr lang="nl-NL" i="1" dirty="0" err="1"/>
              <a:t>width</a:t>
            </a:r>
            <a:endParaRPr lang="nl-NL" i="1" dirty="0"/>
          </a:p>
          <a:p>
            <a:pPr lvl="1"/>
            <a:r>
              <a:rPr lang="nl-NL" dirty="0"/>
              <a:t>Hydro in small systems </a:t>
            </a:r>
            <a:r>
              <a:rPr lang="nl-NL" dirty="0" err="1"/>
              <a:t>feasible</a:t>
            </a:r>
            <a:r>
              <a:rPr lang="nl-NL" dirty="0"/>
              <a:t> at strong </a:t>
            </a:r>
            <a:r>
              <a:rPr lang="nl-NL" dirty="0" err="1"/>
              <a:t>coupling</a:t>
            </a:r>
            <a:r>
              <a:rPr lang="nl-NL" dirty="0"/>
              <a:t> (</a:t>
            </a:r>
            <a:r>
              <a:rPr lang="nl-NL" dirty="0" err="1"/>
              <a:t>left</a:t>
            </a:r>
            <a:r>
              <a:rPr lang="nl-NL" dirty="0"/>
              <a:t> out)</a:t>
            </a:r>
          </a:p>
          <a:p>
            <a:br>
              <a:rPr lang="en-US" dirty="0"/>
            </a:br>
            <a:r>
              <a:rPr lang="en-US" dirty="0"/>
              <a:t>Outlook</a:t>
            </a:r>
          </a:p>
          <a:p>
            <a:pPr lvl="1"/>
            <a:r>
              <a:rPr lang="en-US" dirty="0"/>
              <a:t>More quantitative comparisons with experiment, perhaps fitting width rapidity spectrum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Improved models closer to QCD, include running coupling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8228926" y="6017577"/>
            <a:ext cx="1315721" cy="365125"/>
          </a:xfrm>
        </p:spPr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24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259"/>
            <a:ext cx="8534400" cy="502541"/>
          </a:xfrm>
        </p:spPr>
        <p:txBody>
          <a:bodyPr>
            <a:normAutofit/>
          </a:bodyPr>
          <a:lstStyle/>
          <a:p>
            <a:r>
              <a:rPr lang="en-US" sz="2600" dirty="0"/>
              <a:t>Two computations for small systems</a:t>
            </a:r>
            <a:endParaRPr lang="nl-NL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73" y="685800"/>
            <a:ext cx="8531352" cy="5486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A fluctuation in a thermal bath: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  <a:p>
            <a:pPr lvl="1"/>
            <a:r>
              <a:rPr lang="en-US" sz="2100" dirty="0"/>
              <a:t>Hydro works within 0.2 </a:t>
            </a:r>
            <a:r>
              <a:rPr lang="en-US" sz="2100" dirty="0" err="1"/>
              <a:t>fm</a:t>
            </a:r>
            <a:r>
              <a:rPr lang="en-US" sz="2100" dirty="0"/>
              <a:t>/c, for system of size 0.5 fm.</a:t>
            </a:r>
          </a:p>
          <a:p>
            <a:endParaRPr lang="en-US" sz="800" dirty="0"/>
          </a:p>
          <a:p>
            <a:r>
              <a:rPr lang="en-US" sz="2400" dirty="0"/>
              <a:t>A full-blown off-center `p-p collision’: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100" dirty="0"/>
          </a:p>
          <a:p>
            <a:pPr lvl="1"/>
            <a:r>
              <a:rPr lang="en-US" sz="2100" dirty="0"/>
              <a:t>Hydro found to work in a system with R ~ 1/T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3" y="1330820"/>
            <a:ext cx="2765034" cy="1822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77" y="1204885"/>
            <a:ext cx="2895886" cy="1766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63" y="4191000"/>
            <a:ext cx="5638801" cy="15761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9872" y="6396335"/>
            <a:ext cx="946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WS, </a:t>
            </a:r>
            <a:r>
              <a:rPr lang="en-GB" sz="1200" dirty="0"/>
              <a:t>Holographic </a:t>
            </a:r>
            <a:r>
              <a:rPr lang="en-GB" sz="1200" dirty="0" err="1"/>
              <a:t>thermalization</a:t>
            </a:r>
            <a:r>
              <a:rPr lang="en-GB" sz="1200" dirty="0"/>
              <a:t> with radial flow (2012)</a:t>
            </a:r>
            <a:endParaRPr lang="en-US" sz="1200" dirty="0"/>
          </a:p>
          <a:p>
            <a:r>
              <a:rPr lang="en-US" sz="1200" dirty="0"/>
              <a:t>Paul </a:t>
            </a:r>
            <a:r>
              <a:rPr lang="en-US" sz="1200" dirty="0" err="1"/>
              <a:t>Chesler</a:t>
            </a:r>
            <a:r>
              <a:rPr lang="en-US" sz="1200" dirty="0"/>
              <a:t>, </a:t>
            </a:r>
            <a:r>
              <a:rPr lang="en-GB" sz="1200" dirty="0"/>
              <a:t>How big are the smallest drops of quark-gluon plasma?</a:t>
            </a:r>
            <a:r>
              <a:rPr lang="en-US" sz="1200" dirty="0"/>
              <a:t> (2016)</a:t>
            </a:r>
            <a:endParaRPr lang="en-GB" sz="12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25</a:t>
            </a:fld>
            <a:r>
              <a:rPr lang="nl-NL" dirty="0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116427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534400" cy="762318"/>
          </a:xfrm>
        </p:spPr>
        <p:txBody>
          <a:bodyPr>
            <a:normAutofit/>
          </a:bodyPr>
          <a:lstStyle/>
          <a:p>
            <a:r>
              <a:rPr lang="en-US" sz="2600" dirty="0"/>
              <a:t>An estimate</a:t>
            </a:r>
            <a:endParaRPr lang="nl-NL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600200"/>
            <a:ext cx="8531352" cy="5486400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r>
              <a:rPr lang="en-US" sz="2400" dirty="0"/>
              <a:t>For p-</a:t>
            </a:r>
            <a:r>
              <a:rPr lang="en-US" sz="2400" dirty="0" err="1"/>
              <a:t>Pb</a:t>
            </a:r>
            <a:r>
              <a:rPr lang="en-US" sz="2400" dirty="0"/>
              <a:t> and p-p collisions only few particles produced</a:t>
            </a:r>
          </a:p>
          <a:p>
            <a:pPr lvl="1"/>
            <a:r>
              <a:rPr lang="en-US" sz="2100" dirty="0"/>
              <a:t>Naïve estimate: 	             gives</a:t>
            </a:r>
          </a:p>
          <a:p>
            <a:pPr lvl="1"/>
            <a:endParaRPr lang="en-US" sz="2100" dirty="0"/>
          </a:p>
          <a:p>
            <a:pPr lvl="1"/>
            <a:r>
              <a:rPr lang="en-US" sz="2100" dirty="0"/>
              <a:t>Volume per rapidity: </a:t>
            </a:r>
            <a:r>
              <a:rPr lang="en-US" sz="2100" i="1" dirty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sz="2100" i="1" baseline="300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sz="2100" i="1" dirty="0">
                <a:latin typeface="Symbol" panose="05050102010706020507" pitchFamily="18" charset="2"/>
                <a:cs typeface="Times" panose="02020603050405020304" pitchFamily="18" charset="0"/>
              </a:rPr>
              <a:t>t</a:t>
            </a:r>
            <a:r>
              <a:rPr lang="en-US" sz="2100" i="1" baseline="-25000" dirty="0">
                <a:latin typeface="Times" panose="02020603050405020304" pitchFamily="18" charset="0"/>
                <a:cs typeface="Times" panose="02020603050405020304" pitchFamily="18" charset="0"/>
              </a:rPr>
              <a:t>ini</a:t>
            </a:r>
          </a:p>
          <a:p>
            <a:pPr lvl="1"/>
            <a:endParaRPr lang="en-US" sz="2100" dirty="0"/>
          </a:p>
          <a:p>
            <a:pPr lvl="1"/>
            <a:r>
              <a:rPr lang="en-US" sz="2100" dirty="0"/>
              <a:t>When </a:t>
            </a:r>
            <a:r>
              <a:rPr lang="en-US" sz="2100" i="1" dirty="0">
                <a:latin typeface="Times" panose="02020603050405020304" pitchFamily="18" charset="0"/>
                <a:cs typeface="Times" panose="02020603050405020304" pitchFamily="18" charset="0"/>
              </a:rPr>
              <a:t>R &gt; 1/T </a:t>
            </a:r>
            <a:r>
              <a:rPr lang="en-US" sz="2100" dirty="0"/>
              <a:t>(and </a:t>
            </a:r>
            <a:r>
              <a:rPr lang="en-US" sz="2100" i="1" dirty="0" err="1">
                <a:latin typeface="Symbol" panose="05050102010706020507" pitchFamily="18" charset="2"/>
                <a:cs typeface="Times" panose="02020603050405020304" pitchFamily="18" charset="0"/>
              </a:rPr>
              <a:t>t</a:t>
            </a:r>
            <a:r>
              <a:rPr lang="en-US" sz="2100" i="1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ini</a:t>
            </a:r>
            <a:r>
              <a:rPr lang="en-US" sz="2100" i="1" dirty="0" err="1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en-US" sz="2100" i="1" dirty="0">
                <a:latin typeface="Times" panose="02020603050405020304" pitchFamily="18" charset="0"/>
                <a:cs typeface="Times" panose="02020603050405020304" pitchFamily="18" charset="0"/>
              </a:rPr>
              <a:t>&gt;1</a:t>
            </a:r>
            <a:r>
              <a:rPr lang="en-US" sz="2100" dirty="0"/>
              <a:t>) then </a:t>
            </a:r>
            <a:r>
              <a:rPr lang="en-US" sz="2100" i="1" dirty="0" err="1">
                <a:latin typeface="Times" panose="02020603050405020304" pitchFamily="18" charset="0"/>
                <a:cs typeface="Times" panose="02020603050405020304" pitchFamily="18" charset="0"/>
              </a:rPr>
              <a:t>dN</a:t>
            </a:r>
            <a:r>
              <a:rPr lang="en-US" sz="2100" i="1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ch</a:t>
            </a:r>
            <a:r>
              <a:rPr lang="en-US" sz="2100" i="1" dirty="0">
                <a:latin typeface="Times" panose="02020603050405020304" pitchFamily="18" charset="0"/>
                <a:cs typeface="Times" panose="02020603050405020304" pitchFamily="18" charset="0"/>
              </a:rPr>
              <a:t>/</a:t>
            </a:r>
            <a:r>
              <a:rPr lang="en-US" sz="2100" i="1" dirty="0" err="1">
                <a:latin typeface="Times" panose="02020603050405020304" pitchFamily="18" charset="0"/>
                <a:cs typeface="Times" panose="02020603050405020304" pitchFamily="18" charset="0"/>
              </a:rPr>
              <a:t>dy</a:t>
            </a:r>
            <a:r>
              <a:rPr lang="en-US" sz="21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00" dirty="0"/>
              <a:t>&gt; 4</a:t>
            </a:r>
          </a:p>
          <a:p>
            <a:pPr lvl="1"/>
            <a:endParaRPr lang="en-US" sz="2100" dirty="0"/>
          </a:p>
          <a:p>
            <a:pPr lvl="1"/>
            <a:r>
              <a:rPr lang="en-US" sz="2100" dirty="0"/>
              <a:t>Note that </a:t>
            </a:r>
            <a:r>
              <a:rPr lang="en-US" sz="2100" i="1" dirty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sz="2100" dirty="0"/>
              <a:t> increases faster than </a:t>
            </a:r>
            <a:r>
              <a:rPr lang="en-US" sz="2100" i="1" dirty="0">
                <a:latin typeface="Times" panose="02020603050405020304" pitchFamily="18" charset="0"/>
                <a:cs typeface="Times" panose="02020603050405020304" pitchFamily="18" charset="0"/>
              </a:rPr>
              <a:t>1/T </a:t>
            </a:r>
            <a:r>
              <a:rPr lang="en-US" sz="2100" dirty="0"/>
              <a:t>(</a:t>
            </a:r>
            <a:r>
              <a:rPr lang="en-US" sz="2100" dirty="0">
                <a:latin typeface="Symbol" panose="05050102010706020507" pitchFamily="18" charset="2"/>
              </a:rPr>
              <a:t>t</a:t>
            </a:r>
            <a:r>
              <a:rPr lang="en-US" sz="2100" dirty="0"/>
              <a:t> versus </a:t>
            </a:r>
            <a:r>
              <a:rPr lang="en-US" sz="2100" dirty="0">
                <a:latin typeface="Symbol" panose="05050102010706020507" pitchFamily="18" charset="2"/>
              </a:rPr>
              <a:t>t</a:t>
            </a:r>
            <a:r>
              <a:rPr lang="en-US" sz="2100" baseline="30000" dirty="0"/>
              <a:t>1/3</a:t>
            </a:r>
            <a:r>
              <a:rPr lang="en-US" sz="2100" dirty="0"/>
              <a:t>)</a:t>
            </a:r>
          </a:p>
          <a:p>
            <a:pPr lvl="2"/>
            <a:r>
              <a:rPr lang="en-US" sz="1900" dirty="0"/>
              <a:t>Hydro works better at later times</a:t>
            </a:r>
          </a:p>
          <a:p>
            <a:pPr lvl="2"/>
            <a:r>
              <a:rPr lang="nl-NL" sz="1900" dirty="0"/>
              <a:t>Flow </a:t>
            </a:r>
            <a:r>
              <a:rPr lang="nl-NL" sz="1900" dirty="0" err="1"/>
              <a:t>requires</a:t>
            </a:r>
            <a:r>
              <a:rPr lang="nl-NL" sz="1900" dirty="0"/>
              <a:t> time </a:t>
            </a:r>
            <a:r>
              <a:rPr lang="nl-NL" sz="1900" dirty="0" err="1"/>
              <a:t>to</a:t>
            </a:r>
            <a:r>
              <a:rPr lang="nl-NL" sz="1900" dirty="0"/>
              <a:t> </a:t>
            </a:r>
            <a:r>
              <a:rPr lang="nl-NL" sz="1900" dirty="0" err="1"/>
              <a:t>develop</a:t>
            </a:r>
            <a:r>
              <a:rPr lang="nl-NL" sz="1900" dirty="0"/>
              <a:t>, i.e. 4 is `</a:t>
            </a:r>
            <a:r>
              <a:rPr lang="nl-NL" sz="1900" dirty="0" err="1"/>
              <a:t>optimistic</a:t>
            </a:r>
            <a:r>
              <a:rPr lang="nl-NL" sz="1900" dirty="0"/>
              <a:t>’ </a:t>
            </a:r>
            <a:r>
              <a:rPr lang="nl-NL" sz="1900" dirty="0" err="1"/>
              <a:t>estimate</a:t>
            </a:r>
            <a:endParaRPr lang="nl-NL" sz="1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9566"/>
            <a:ext cx="1165079" cy="29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99" y="2524314"/>
            <a:ext cx="2710813" cy="30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65176"/>
            <a:ext cx="1315721" cy="365125"/>
          </a:xfrm>
        </p:spPr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26</a:t>
            </a:fld>
            <a:r>
              <a:rPr lang="nl-NL" dirty="0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3606887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686800" cy="990282"/>
          </a:xfrm>
        </p:spPr>
        <p:txBody>
          <a:bodyPr>
            <a:normAutofit/>
          </a:bodyPr>
          <a:lstStyle/>
          <a:p>
            <a:r>
              <a:rPr lang="en-US" dirty="0"/>
              <a:t>More simplifications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226" y="1458651"/>
            <a:ext cx="8531352" cy="51598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semi-analytic hydrodynamic temperature profile: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Neglect initial dynamics (1 </a:t>
            </a:r>
            <a:r>
              <a:rPr lang="en-US" dirty="0" err="1"/>
              <a:t>fm</a:t>
            </a:r>
            <a:r>
              <a:rPr lang="en-US" dirty="0"/>
              <a:t>/c) + </a:t>
            </a:r>
            <a:r>
              <a:rPr lang="en-US" dirty="0" err="1"/>
              <a:t>hadronization</a:t>
            </a:r>
            <a:r>
              <a:rPr lang="en-US" dirty="0"/>
              <a:t> + confinement</a:t>
            </a:r>
          </a:p>
          <a:p>
            <a:r>
              <a:rPr lang="en-US" dirty="0"/>
              <a:t>Start string at single point at boundary</a:t>
            </a:r>
          </a:p>
          <a:p>
            <a:pPr lvl="1"/>
            <a:r>
              <a:rPr lang="en-US" dirty="0"/>
              <a:t>Distribute according to binary scaling and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Free parameter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/>
              <a:t>to get reasonably energy loss ((coupling)                   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27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50" y="5810250"/>
            <a:ext cx="849229" cy="314325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6607695"/>
            <a:ext cx="9467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itchFamily="34" charset="0"/>
              </a:rPr>
              <a:t>A. </a:t>
            </a:r>
            <a:r>
              <a:rPr lang="en-US" sz="1200" dirty="0" err="1">
                <a:latin typeface="Tw Cen MT" pitchFamily="34" charset="0"/>
              </a:rPr>
              <a:t>Ficnar</a:t>
            </a:r>
            <a:r>
              <a:rPr lang="en-US" sz="1200" dirty="0">
                <a:latin typeface="Tw Cen MT" pitchFamily="34" charset="0"/>
              </a:rPr>
              <a:t>, S.S. </a:t>
            </a:r>
            <a:r>
              <a:rPr lang="en-US" sz="1200" dirty="0" err="1">
                <a:latin typeface="Tw Cen MT" pitchFamily="34" charset="0"/>
              </a:rPr>
              <a:t>Gubser</a:t>
            </a:r>
            <a:r>
              <a:rPr lang="en-US" sz="1200" dirty="0">
                <a:latin typeface="Tw Cen MT" pitchFamily="34" charset="0"/>
              </a:rPr>
              <a:t> and M. </a:t>
            </a:r>
            <a:r>
              <a:rPr lang="en-US" sz="1200" dirty="0" err="1">
                <a:latin typeface="Tw Cen MT" pitchFamily="34" charset="0"/>
              </a:rPr>
              <a:t>Gyulassy</a:t>
            </a:r>
            <a:r>
              <a:rPr lang="en-US" sz="1200" dirty="0">
                <a:latin typeface="Tw Cen MT" pitchFamily="34" charset="0"/>
              </a:rPr>
              <a:t>, Shooting String Holography of Jet Quenching at RHIC and LHC (2013)</a:t>
            </a:r>
          </a:p>
          <a:p>
            <a:r>
              <a:rPr lang="en-US" sz="1200" dirty="0">
                <a:latin typeface="Tw Cen MT" pitchFamily="34" charset="0"/>
              </a:rPr>
              <a:t> </a:t>
            </a:r>
            <a:endParaRPr lang="it-IT" sz="1200" dirty="0">
              <a:latin typeface="Tw Cen M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706" y="6183517"/>
            <a:ext cx="1247302" cy="224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4411104" cy="2793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815" y="1893790"/>
            <a:ext cx="3884763" cy="620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676" y="2640905"/>
            <a:ext cx="1983926" cy="2316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15676" y="3121545"/>
            <a:ext cx="38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/>
              <a:t>b</a:t>
            </a:r>
            <a:r>
              <a:rPr lang="en-US" dirty="0"/>
              <a:t> measures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 per S, given EOS)</a:t>
            </a:r>
          </a:p>
        </p:txBody>
      </p:sp>
    </p:spTree>
    <p:extLst>
      <p:ext uri="{BB962C8B-B14F-4D97-AF65-F5344CB8AC3E}">
        <p14:creationId xmlns:p14="http://schemas.microsoft.com/office/powerpoint/2010/main" val="4324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9" y="1715143"/>
            <a:ext cx="9144000" cy="5142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62800" cy="1371600"/>
          </a:xfrm>
        </p:spPr>
        <p:txBody>
          <a:bodyPr>
            <a:normAutofit/>
          </a:bodyPr>
          <a:lstStyle/>
          <a:p>
            <a:r>
              <a:rPr lang="en-US" sz="3200" dirty="0"/>
              <a:t>Key heavy ion physics:</a:t>
            </a:r>
            <a:endParaRPr lang="en-US" sz="3200" baseline="-25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6462" y="1793311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Surprising (?): quark-gluon plasma is a fluid!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An almost ideal fluid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Experiment: billions of </a:t>
            </a:r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or Au collisions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Each has ~2000(0) particles at RHIC (LHC)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Study correlations,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but also v</a:t>
            </a:r>
            <a:r>
              <a:rPr lang="en-US" baseline="-25000" dirty="0">
                <a:solidFill>
                  <a:schemeClr val="bg1"/>
                </a:solidFill>
              </a:rPr>
              <a:t>3 </a:t>
            </a:r>
            <a:r>
              <a:rPr lang="en-US" dirty="0">
                <a:solidFill>
                  <a:schemeClr val="bg1"/>
                </a:solidFill>
              </a:rPr>
              <a:t>etc</a:t>
            </a:r>
          </a:p>
          <a:p>
            <a:pPr lvl="1"/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very constraining data set!</a:t>
            </a:r>
          </a:p>
          <a:p>
            <a:pPr lvl="1"/>
            <a:endParaRPr lang="en-US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Still lot of theoretical uncertainty</a:t>
            </a:r>
          </a:p>
          <a:p>
            <a:pPr lvl="1"/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Initial stage (!), viscosity, jet observables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3</a:t>
            </a:fld>
            <a:r>
              <a:rPr lang="nl-NL" dirty="0"/>
              <a:t>/24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</p:spTree>
    <p:extLst>
      <p:ext uri="{BB962C8B-B14F-4D97-AF65-F5344CB8AC3E}">
        <p14:creationId xmlns:p14="http://schemas.microsoft.com/office/powerpoint/2010/main" val="3189378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58200" cy="1371600"/>
          </a:xfrm>
        </p:spPr>
        <p:txBody>
          <a:bodyPr/>
          <a:lstStyle/>
          <a:p>
            <a:r>
              <a:rPr lang="en-US" dirty="0"/>
              <a:t>Standard model of </a:t>
            </a:r>
            <a:br>
              <a:rPr lang="en-US" dirty="0"/>
            </a:br>
            <a:r>
              <a:rPr lang="en-US" dirty="0"/>
              <a:t>heavy ion collisions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4</a:t>
            </a:fld>
            <a:r>
              <a:rPr lang="nl-NL" dirty="0"/>
              <a:t>/17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534400" cy="4373563"/>
          </a:xfrm>
        </p:spPr>
        <p:txBody>
          <a:bodyPr/>
          <a:lstStyle/>
          <a:p>
            <a:r>
              <a:rPr lang="en-US" dirty="0"/>
              <a:t>Initial stage goes from weak </a:t>
            </a:r>
            <a:r>
              <a:rPr lang="en-US" dirty="0">
                <a:sym typeface="Wingdings" panose="05000000000000000000" pitchFamily="2" charset="2"/>
              </a:rPr>
              <a:t>to strong coupling</a:t>
            </a:r>
            <a:endParaRPr lang="en-US" dirty="0"/>
          </a:p>
          <a:p>
            <a:pPr lvl="1"/>
            <a:r>
              <a:rPr lang="en-US" i="1" dirty="0" err="1"/>
              <a:t>Hydrodynamisation</a:t>
            </a:r>
            <a:r>
              <a:rPr lang="en-US" dirty="0"/>
              <a:t>: the process of far-from-equilibrium </a:t>
            </a:r>
            <a:r>
              <a:rPr lang="en-US" dirty="0">
                <a:sym typeface="Wingdings" panose="05000000000000000000" pitchFamily="2" charset="2"/>
              </a:rPr>
              <a:t> hydro</a:t>
            </a:r>
            <a:endParaRPr lang="en-US" dirty="0"/>
          </a:p>
          <a:p>
            <a:pPr lvl="1"/>
            <a:r>
              <a:rPr lang="en-US" dirty="0"/>
              <a:t>Rapid longitudinal expansion means much </a:t>
            </a:r>
            <a:r>
              <a:rPr lang="en-US" i="1" dirty="0"/>
              <a:t>later </a:t>
            </a:r>
            <a:r>
              <a:rPr lang="en-US" i="1" dirty="0" err="1"/>
              <a:t>isotropisation</a:t>
            </a:r>
            <a:endParaRPr lang="en-US" i="1" dirty="0"/>
          </a:p>
          <a:p>
            <a:pPr lvl="1"/>
            <a:r>
              <a:rPr lang="en-US" dirty="0"/>
              <a:t>Much progress on timescale: weak (kinetic) and at finite coupling</a:t>
            </a:r>
          </a:p>
          <a:p>
            <a:pPr lvl="1"/>
            <a:r>
              <a:rPr lang="en-US" dirty="0"/>
              <a:t>Also important: resulting temperature profile and pre-flow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" y="4399261"/>
            <a:ext cx="4770979" cy="1276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3932" y="6524"/>
            <a:ext cx="26821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MIT/Utrecht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65942" y="6581001"/>
            <a:ext cx="9467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latin typeface="Tw Cen MT" pitchFamily="34" charset="0"/>
              </a:rPr>
              <a:t>L. Keegan, A. </a:t>
            </a:r>
            <a:r>
              <a:rPr lang="en-GB" sz="1200" dirty="0" err="1">
                <a:latin typeface="Tw Cen MT" pitchFamily="34" charset="0"/>
              </a:rPr>
              <a:t>Kurkela</a:t>
            </a:r>
            <a:r>
              <a:rPr lang="en-GB" sz="1200" dirty="0">
                <a:latin typeface="Tw Cen MT" pitchFamily="34" charset="0"/>
              </a:rPr>
              <a:t>, P. </a:t>
            </a:r>
            <a:r>
              <a:rPr lang="en-GB" sz="1200" dirty="0" err="1">
                <a:latin typeface="Tw Cen MT" pitchFamily="34" charset="0"/>
              </a:rPr>
              <a:t>Romatschke</a:t>
            </a:r>
            <a:r>
              <a:rPr lang="en-GB" sz="1200" dirty="0">
                <a:latin typeface="Tw Cen MT" pitchFamily="34" charset="0"/>
              </a:rPr>
              <a:t>, WS and Y. Zhu, Weak and strong coupling equilibration in </a:t>
            </a:r>
            <a:r>
              <a:rPr lang="en-GB" sz="1200" dirty="0" err="1">
                <a:latin typeface="Tw Cen MT" pitchFamily="34" charset="0"/>
              </a:rPr>
              <a:t>nonabelian</a:t>
            </a:r>
            <a:r>
              <a:rPr lang="en-GB" sz="1200" dirty="0">
                <a:latin typeface="Tw Cen MT" pitchFamily="34" charset="0"/>
              </a:rPr>
              <a:t> gauge theories (2015)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8650" y="3811926"/>
            <a:ext cx="3724727" cy="27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6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5</a:t>
            </a:fld>
            <a:r>
              <a:rPr lang="nl-NL" dirty="0"/>
              <a:t>/24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42546" y="1309796"/>
            <a:ext cx="8855896" cy="5081736"/>
          </a:xfrm>
        </p:spPr>
        <p:txBody>
          <a:bodyPr>
            <a:normAutofit/>
          </a:bodyPr>
          <a:lstStyle/>
          <a:p>
            <a:r>
              <a:rPr lang="en-US" dirty="0">
                <a:sym typeface="Mathematica1"/>
              </a:rPr>
              <a:t>Exact equivalence between certain string theories and certain QFTs</a:t>
            </a:r>
          </a:p>
          <a:p>
            <a:pPr lvl="1"/>
            <a:r>
              <a:rPr lang="en-US" dirty="0">
                <a:sym typeface="Mathematica1"/>
              </a:rPr>
              <a:t>String theory only simple in large </a:t>
            </a:r>
            <a:r>
              <a:rPr lang="en-US" dirty="0" err="1">
                <a:sym typeface="Mathematica1"/>
              </a:rPr>
              <a:t>N</a:t>
            </a:r>
            <a:r>
              <a:rPr lang="en-US" baseline="-25000" dirty="0" err="1">
                <a:sym typeface="Mathematica1"/>
              </a:rPr>
              <a:t>c</a:t>
            </a:r>
            <a:r>
              <a:rPr lang="en-US" dirty="0">
                <a:sym typeface="Mathematica1"/>
              </a:rPr>
              <a:t> and infinite ’t </a:t>
            </a:r>
            <a:r>
              <a:rPr lang="en-US" dirty="0" err="1">
                <a:sym typeface="Mathematica1"/>
              </a:rPr>
              <a:t>Hooft</a:t>
            </a:r>
            <a:r>
              <a:rPr lang="en-US" dirty="0">
                <a:sym typeface="Mathematica1"/>
              </a:rPr>
              <a:t> coupling</a:t>
            </a:r>
          </a:p>
          <a:p>
            <a:pPr lvl="1"/>
            <a:r>
              <a:rPr lang="en-US" dirty="0">
                <a:sym typeface="Mathematica1"/>
              </a:rPr>
              <a:t>Several examples known, but no known ‘real world’ QFT (yet?)</a:t>
            </a:r>
          </a:p>
          <a:p>
            <a:pPr lvl="1">
              <a:buNone/>
            </a:pPr>
            <a:endParaRPr lang="en-US" dirty="0">
              <a:sym typeface="Mathematica1"/>
            </a:endParaRPr>
          </a:p>
          <a:p>
            <a:r>
              <a:rPr lang="en-US" dirty="0"/>
              <a:t>A typical strategy: start with `canonical’ example </a:t>
            </a:r>
            <a:r>
              <a:rPr lang="en-US" dirty="0">
                <a:latin typeface="Monotype Corsiva" panose="03010101010201010101" pitchFamily="66" charset="0"/>
                <a:sym typeface="Mathematica5"/>
              </a:rPr>
              <a:t>N </a:t>
            </a:r>
            <a:r>
              <a:rPr lang="en-US" dirty="0"/>
              <a:t>=4 SYM</a:t>
            </a:r>
          </a:p>
          <a:p>
            <a:pPr lvl="1"/>
            <a:r>
              <a:rPr lang="en-US" dirty="0"/>
              <a:t>Theory non-confining, but confining analogues exist</a:t>
            </a:r>
          </a:p>
          <a:p>
            <a:pPr lvl="1"/>
            <a:r>
              <a:rPr lang="en-US" dirty="0"/>
              <a:t>Theory has 4 supersymmetries, but can be broken</a:t>
            </a:r>
          </a:p>
          <a:p>
            <a:pPr lvl="1"/>
            <a:r>
              <a:rPr lang="en-US" dirty="0"/>
              <a:t>Requires large </a:t>
            </a:r>
            <a:r>
              <a:rPr lang="en-US" dirty="0" err="1"/>
              <a:t>N</a:t>
            </a:r>
            <a:r>
              <a:rPr lang="en-US" baseline="-25000" dirty="0" err="1"/>
              <a:t>c</a:t>
            </a:r>
            <a:r>
              <a:rPr lang="en-US" dirty="0"/>
              <a:t>, but 1/3</a:t>
            </a:r>
            <a:r>
              <a:rPr lang="en-US" baseline="30000" dirty="0"/>
              <a:t>2</a:t>
            </a:r>
            <a:r>
              <a:rPr lang="en-US" dirty="0"/>
              <a:t> seems small from lattice QCD</a:t>
            </a:r>
          </a:p>
          <a:p>
            <a:pPr lvl="1"/>
            <a:r>
              <a:rPr lang="en-US" dirty="0"/>
              <a:t>Infinite coupling strength (but QCD coupling runs only logarithmically…)</a:t>
            </a:r>
          </a:p>
          <a:p>
            <a:pPr lvl="1"/>
            <a:endParaRPr lang="en-US" dirty="0"/>
          </a:p>
          <a:p>
            <a:r>
              <a:rPr lang="en-US" dirty="0">
                <a:sym typeface="Mathematica1"/>
              </a:rPr>
              <a:t>Holography provides a unique perspective</a:t>
            </a:r>
          </a:p>
          <a:p>
            <a:pPr lvl="1"/>
            <a:r>
              <a:rPr lang="en-US" dirty="0">
                <a:sym typeface="Mathematica1"/>
              </a:rPr>
              <a:t>Only way of computing far-from-equilibrium non-perturbative dynamics</a:t>
            </a:r>
          </a:p>
          <a:p>
            <a:pPr lvl="1"/>
            <a:r>
              <a:rPr lang="en-US" dirty="0">
                <a:sym typeface="Mathematica1"/>
              </a:rPr>
              <a:t>Study rich dynamics of general strongly coupled theories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82000" cy="914082"/>
          </a:xfrm>
        </p:spPr>
        <p:txBody>
          <a:bodyPr>
            <a:normAutofit/>
          </a:bodyPr>
          <a:lstStyle/>
          <a:p>
            <a:r>
              <a:rPr lang="nl-NL" sz="3200" dirty="0" err="1"/>
              <a:t>Ads</a:t>
            </a:r>
            <a:r>
              <a:rPr lang="nl-NL" sz="3200" dirty="0"/>
              <a:t>/</a:t>
            </a:r>
            <a:r>
              <a:rPr lang="nl-NL" sz="3200" dirty="0" err="1"/>
              <a:t>cft</a:t>
            </a:r>
            <a:r>
              <a:rPr lang="nl-NL" sz="3200" dirty="0"/>
              <a:t> </a:t>
            </a:r>
            <a:r>
              <a:rPr lang="nl-NL" sz="3200" dirty="0" err="1"/>
              <a:t>and</a:t>
            </a:r>
            <a:r>
              <a:rPr lang="nl-NL" sz="3200" dirty="0"/>
              <a:t> </a:t>
            </a:r>
            <a:r>
              <a:rPr lang="nl-NL" sz="3200" dirty="0" err="1"/>
              <a:t>holography</a:t>
            </a:r>
            <a:endParaRPr lang="nl-N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</p:spTree>
    <p:extLst>
      <p:ext uri="{BB962C8B-B14F-4D97-AF65-F5344CB8AC3E}">
        <p14:creationId xmlns:p14="http://schemas.microsoft.com/office/powerpoint/2010/main" val="102158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6</a:t>
            </a:fld>
            <a:r>
              <a:rPr lang="nl-NL" dirty="0"/>
              <a:t>/24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367960"/>
            <a:ext cx="8855896" cy="5081736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/>
              <a:t>Heavy ion physics: a weak/strong coupling interplay?</a:t>
            </a:r>
          </a:p>
          <a:p>
            <a:pPr lvl="1"/>
            <a:r>
              <a:rPr lang="en-US" dirty="0"/>
              <a:t>A ‘hybrid’ approach: make a model inspired by strong and weak models</a:t>
            </a:r>
          </a:p>
          <a:p>
            <a:pPr lvl="1"/>
            <a:r>
              <a:rPr lang="en-US" dirty="0"/>
              <a:t>Bolder approach: strong coupling entirely</a:t>
            </a:r>
          </a:p>
          <a:p>
            <a:pPr lvl="2"/>
            <a:r>
              <a:rPr lang="en-US" dirty="0"/>
              <a:t>Qualitative/quantitative trends can inspire better modelling</a:t>
            </a:r>
          </a:p>
          <a:p>
            <a:pPr lvl="2"/>
            <a:r>
              <a:rPr lang="en-US" dirty="0"/>
              <a:t>In either approach some amount of fitting is required</a:t>
            </a:r>
          </a:p>
          <a:p>
            <a:endParaRPr lang="en-US" dirty="0"/>
          </a:p>
          <a:p>
            <a:r>
              <a:rPr lang="en-US" dirty="0"/>
              <a:t>Viscosity is good example:</a:t>
            </a:r>
          </a:p>
          <a:p>
            <a:pPr lvl="1">
              <a:buClr>
                <a:srgbClr val="D1282E"/>
              </a:buClr>
            </a:pPr>
            <a:r>
              <a:rPr lang="en-US" dirty="0">
                <a:solidFill>
                  <a:srgbClr val="000000"/>
                </a:solidFill>
              </a:rPr>
              <a:t>Canonical theory gives benchmark value</a:t>
            </a:r>
          </a:p>
          <a:p>
            <a:pPr lvl="1">
              <a:buClr>
                <a:srgbClr val="D1282E"/>
              </a:buClr>
            </a:pPr>
            <a:r>
              <a:rPr lang="en-US" dirty="0">
                <a:solidFill>
                  <a:srgbClr val="000000"/>
                </a:solidFill>
              </a:rPr>
              <a:t>Qualitative insight: viscosity scales as entropy</a:t>
            </a:r>
          </a:p>
          <a:p>
            <a:pPr lvl="1">
              <a:buClr>
                <a:srgbClr val="D1282E"/>
              </a:buClr>
            </a:pPr>
            <a:r>
              <a:rPr lang="en-US" dirty="0">
                <a:solidFill>
                  <a:srgbClr val="000000"/>
                </a:solidFill>
              </a:rPr>
              <a:t>Possible to compute corrections:</a:t>
            </a:r>
          </a:p>
          <a:p>
            <a:pPr lvl="2">
              <a:buClr>
                <a:srgbClr val="D1282E"/>
              </a:buClr>
            </a:pPr>
            <a:r>
              <a:rPr lang="en-US" dirty="0">
                <a:solidFill>
                  <a:srgbClr val="000000"/>
                </a:solidFill>
              </a:rPr>
              <a:t>Expected range: 0.08 – 0.12, link with weak coupling result?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82000" cy="914082"/>
          </a:xfrm>
        </p:spPr>
        <p:txBody>
          <a:bodyPr>
            <a:normAutofit/>
          </a:bodyPr>
          <a:lstStyle/>
          <a:p>
            <a:r>
              <a:rPr lang="nl-NL" sz="3200" dirty="0" err="1"/>
              <a:t>Ads</a:t>
            </a:r>
            <a:r>
              <a:rPr lang="nl-NL" sz="3200" dirty="0"/>
              <a:t>/</a:t>
            </a:r>
            <a:r>
              <a:rPr lang="nl-NL" sz="3200" dirty="0" err="1"/>
              <a:t>cft</a:t>
            </a:r>
            <a:r>
              <a:rPr lang="nl-NL" sz="3200" dirty="0"/>
              <a:t> </a:t>
            </a:r>
            <a:r>
              <a:rPr lang="nl-NL" sz="3200" dirty="0" err="1"/>
              <a:t>and</a:t>
            </a:r>
            <a:r>
              <a:rPr lang="nl-NL" sz="3200" dirty="0"/>
              <a:t> </a:t>
            </a:r>
            <a:r>
              <a:rPr lang="nl-NL" sz="3200" dirty="0" err="1"/>
              <a:t>holography</a:t>
            </a:r>
            <a:endParaRPr lang="nl-N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023947"/>
            <a:ext cx="1076325" cy="369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5145949"/>
            <a:ext cx="2790825" cy="4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75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135848"/>
            <a:ext cx="8458200" cy="914718"/>
          </a:xfrm>
        </p:spPr>
        <p:txBody>
          <a:bodyPr>
            <a:normAutofit/>
          </a:bodyPr>
          <a:lstStyle/>
          <a:p>
            <a:r>
              <a:rPr lang="en-US" sz="2500" dirty="0"/>
              <a:t>Collisions at infinitely strong coupling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7</a:t>
            </a:fld>
            <a:r>
              <a:rPr lang="nl-NL" dirty="0"/>
              <a:t>/24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45" y="2447514"/>
            <a:ext cx="6324600" cy="33994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13064" y="1214937"/>
            <a:ext cx="822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Match longitudinal profile of energy density to nuclei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Approximately homogeneous in transverse plane</a:t>
            </a:r>
          </a:p>
          <a:p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581775"/>
            <a:ext cx="946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Tw Cen MT" pitchFamily="34" charset="0"/>
              </a:rPr>
              <a:t>J. </a:t>
            </a:r>
            <a:r>
              <a:rPr lang="en-US" sz="1200" dirty="0" err="1">
                <a:latin typeface="Tw Cen MT" pitchFamily="34" charset="0"/>
              </a:rPr>
              <a:t>Casalderrey</a:t>
            </a:r>
            <a:r>
              <a:rPr lang="en-US" sz="1200" dirty="0">
                <a:latin typeface="Tw Cen MT" pitchFamily="34" charset="0"/>
              </a:rPr>
              <a:t>-Solana, M.P. Heller, D. </a:t>
            </a:r>
            <a:r>
              <a:rPr lang="en-US" sz="1200" dirty="0" err="1">
                <a:latin typeface="Tw Cen MT" pitchFamily="34" charset="0"/>
              </a:rPr>
              <a:t>Mateos</a:t>
            </a:r>
            <a:r>
              <a:rPr lang="en-US" sz="1200" dirty="0">
                <a:latin typeface="Tw Cen MT" pitchFamily="34" charset="0"/>
              </a:rPr>
              <a:t> and WS, From full stopping to transparency in a holographic model of heavy ion collisions (2013)</a:t>
            </a:r>
            <a:endParaRPr lang="it-IT" sz="1200" dirty="0">
              <a:latin typeface="Tw Cen M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224397"/>
            <a:ext cx="20002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4537" y="6010625"/>
            <a:ext cx="1647825" cy="24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024" y="592613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Benchmark:</a:t>
            </a:r>
          </a:p>
        </p:txBody>
      </p:sp>
    </p:spTree>
    <p:extLst>
      <p:ext uri="{BB962C8B-B14F-4D97-AF65-F5344CB8AC3E}">
        <p14:creationId xmlns:p14="http://schemas.microsoft.com/office/powerpoint/2010/main" val="375261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162800" cy="762318"/>
          </a:xfrm>
        </p:spPr>
        <p:txBody>
          <a:bodyPr>
            <a:normAutofit fontScale="90000"/>
          </a:bodyPr>
          <a:lstStyle/>
          <a:p>
            <a:r>
              <a:rPr lang="nl-NL" dirty="0"/>
              <a:t>Thermalisation/pressures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8</a:t>
            </a:fld>
            <a:r>
              <a:rPr lang="nl-NL" dirty="0"/>
              <a:t>/24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4373563"/>
          </a:xfrm>
        </p:spPr>
        <p:txBody>
          <a:bodyPr/>
          <a:lstStyle/>
          <a:p>
            <a:r>
              <a:rPr lang="nl-NL" dirty="0"/>
              <a:t>Pressures, energy starts at zero, grows (unique to holography?)</a:t>
            </a:r>
          </a:p>
          <a:p>
            <a:endParaRPr lang="nl-NL" sz="1200" dirty="0"/>
          </a:p>
          <a:p>
            <a:r>
              <a:rPr lang="nl-NL" dirty="0"/>
              <a:t>Thermalises very fast (hydro applies in perhaps 0.02 fm/c)</a:t>
            </a:r>
          </a:p>
          <a:p>
            <a:pPr lvl="1"/>
            <a:r>
              <a:rPr lang="nl-NL" dirty="0"/>
              <a:t>Thermalisation = relaxation non-hydro modes</a:t>
            </a:r>
          </a:p>
          <a:p>
            <a:pPr lvl="1"/>
            <a:r>
              <a:rPr lang="nl-NL" dirty="0"/>
              <a:t>Gradients + viscous corrections are big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grpSp>
        <p:nvGrpSpPr>
          <p:cNvPr id="5" name="Group 11"/>
          <p:cNvGrpSpPr/>
          <p:nvPr/>
        </p:nvGrpSpPr>
        <p:grpSpPr>
          <a:xfrm>
            <a:off x="-152400" y="3505200"/>
            <a:ext cx="9075406" cy="3087109"/>
            <a:chOff x="-152400" y="3352800"/>
            <a:chExt cx="9075406" cy="308710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17527"/>
            <a:stretch>
              <a:fillRect/>
            </a:stretch>
          </p:blipFill>
          <p:spPr bwMode="auto">
            <a:xfrm>
              <a:off x="-152400" y="3352800"/>
              <a:ext cx="4191000" cy="3087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67200" y="3352800"/>
              <a:ext cx="4655806" cy="2863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3810000" y="50292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581775"/>
            <a:ext cx="946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Tw Cen MT" pitchFamily="34" charset="0"/>
              </a:rPr>
              <a:t>M.P. Heller, R.A. </a:t>
            </a:r>
            <a:r>
              <a:rPr lang="en-US" sz="1200" dirty="0" err="1">
                <a:latin typeface="Tw Cen MT" pitchFamily="34" charset="0"/>
              </a:rPr>
              <a:t>Janik</a:t>
            </a:r>
            <a:r>
              <a:rPr lang="en-US" sz="1200" dirty="0">
                <a:latin typeface="Tw Cen MT" pitchFamily="34" charset="0"/>
              </a:rPr>
              <a:t> and P. </a:t>
            </a:r>
            <a:r>
              <a:rPr lang="en-US" sz="1200" dirty="0" err="1">
                <a:latin typeface="Tw Cen MT" pitchFamily="34" charset="0"/>
              </a:rPr>
              <a:t>Witaszczyk</a:t>
            </a:r>
            <a:r>
              <a:rPr lang="en-US" sz="1200" dirty="0">
                <a:latin typeface="Tw Cen MT" pitchFamily="34" charset="0"/>
              </a:rPr>
              <a:t>, Hydrodynamic Gradient Expansion in Gauge Theory Plasmas (2013)</a:t>
            </a:r>
            <a:endParaRPr lang="it-IT" sz="1200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8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686800" cy="659396"/>
          </a:xfrm>
        </p:spPr>
        <p:txBody>
          <a:bodyPr>
            <a:normAutofit/>
          </a:bodyPr>
          <a:lstStyle/>
          <a:p>
            <a:r>
              <a:rPr lang="en-GB" dirty="0"/>
              <a:t>Rapidity profile + music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5181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Particle spectra in longitudinal direction: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3000" dirty="0"/>
          </a:p>
          <a:p>
            <a:endParaRPr lang="en-GB" sz="3000" dirty="0"/>
          </a:p>
          <a:p>
            <a:endParaRPr lang="en-GB" dirty="0"/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GB" dirty="0"/>
              <a:t> Rescaled initial energy density by factor 20</a:t>
            </a: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GB" dirty="0"/>
              <a:t> Profile is about 30% too narrow</a:t>
            </a: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1A58DBF-7C61-4997-9886-539CDC07A380}" type="slidenum">
              <a:rPr lang="nl-NL" smtClean="0"/>
              <a:pPr/>
              <a:t>9</a:t>
            </a:fld>
            <a:r>
              <a:rPr lang="nl-NL" dirty="0"/>
              <a:t>/24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443060"/>
            <a:ext cx="9467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latin typeface="Tw Cen MT" pitchFamily="34" charset="0"/>
              </a:rPr>
              <a:t>WS and B. </a:t>
            </a:r>
            <a:r>
              <a:rPr lang="en-GB" sz="1200" dirty="0" err="1">
                <a:latin typeface="Tw Cen MT" pitchFamily="34" charset="0"/>
              </a:rPr>
              <a:t>Schenke</a:t>
            </a:r>
            <a:r>
              <a:rPr lang="en-GB" sz="1200" dirty="0">
                <a:latin typeface="Tw Cen MT" pitchFamily="34" charset="0"/>
              </a:rPr>
              <a:t>, Rapidity dependence in holographic heavy ion collisions (2015)</a:t>
            </a:r>
          </a:p>
          <a:p>
            <a:r>
              <a:rPr lang="en-US" sz="1200" dirty="0">
                <a:latin typeface="Tw Cen MT" pitchFamily="34" charset="0"/>
              </a:rPr>
              <a:t>ALICE, Bulk Properties of </a:t>
            </a:r>
            <a:r>
              <a:rPr lang="en-US" sz="1200" dirty="0" err="1">
                <a:latin typeface="Tw Cen MT" pitchFamily="34" charset="0"/>
              </a:rPr>
              <a:t>Pb-Pb</a:t>
            </a:r>
            <a:r>
              <a:rPr lang="en-US" sz="1200" dirty="0">
                <a:latin typeface="Tw Cen MT" pitchFamily="34" charset="0"/>
              </a:rPr>
              <a:t> collisions at √</a:t>
            </a:r>
            <a:r>
              <a:rPr lang="en-US" sz="1200" dirty="0" err="1">
                <a:latin typeface="Tw Cen MT" pitchFamily="34" charset="0"/>
              </a:rPr>
              <a:t>s</a:t>
            </a:r>
            <a:r>
              <a:rPr lang="en-US" sz="1200" baseline="-25000" dirty="0" err="1">
                <a:latin typeface="Tw Cen MT" pitchFamily="34" charset="0"/>
              </a:rPr>
              <a:t>NN</a:t>
            </a:r>
            <a:r>
              <a:rPr lang="en-US" sz="1200" dirty="0">
                <a:latin typeface="Tw Cen MT" pitchFamily="34" charset="0"/>
              </a:rPr>
              <a:t> = 2.76 </a:t>
            </a:r>
            <a:r>
              <a:rPr lang="en-US" sz="1200" dirty="0" err="1">
                <a:latin typeface="Tw Cen MT" pitchFamily="34" charset="0"/>
              </a:rPr>
              <a:t>TeV</a:t>
            </a:r>
            <a:r>
              <a:rPr lang="en-US" sz="1200" dirty="0">
                <a:latin typeface="Tw Cen MT" pitchFamily="34" charset="0"/>
              </a:rPr>
              <a:t> measured by ALICE (2011)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0400" y="12834"/>
            <a:ext cx="20970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3220" y="1919013"/>
            <a:ext cx="5038725" cy="344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66812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175345</TotalTime>
  <Words>1821</Words>
  <Application>Microsoft Office PowerPoint</Application>
  <PresentationFormat>On-screen Show (4:3)</PresentationFormat>
  <Paragraphs>386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Arial Black</vt:lpstr>
      <vt:lpstr>Calibri</vt:lpstr>
      <vt:lpstr>Mathematica1</vt:lpstr>
      <vt:lpstr>Mathematica5</vt:lpstr>
      <vt:lpstr>Monotype Corsiva</vt:lpstr>
      <vt:lpstr>Symbol</vt:lpstr>
      <vt:lpstr>Times</vt:lpstr>
      <vt:lpstr>Times New Roman</vt:lpstr>
      <vt:lpstr>Tw Cen MT</vt:lpstr>
      <vt:lpstr>Tw Cen MT Condensed</vt:lpstr>
      <vt:lpstr>Wingdings</vt:lpstr>
      <vt:lpstr>Theme1</vt:lpstr>
      <vt:lpstr>Recent holographic heavy ion collisions: jets and hydrodynamisation</vt:lpstr>
      <vt:lpstr>Outline</vt:lpstr>
      <vt:lpstr>Key heavy ion physics:</vt:lpstr>
      <vt:lpstr>Standard model of  heavy ion collisions</vt:lpstr>
      <vt:lpstr>Ads/cft and holography</vt:lpstr>
      <vt:lpstr>Ads/cft and holography</vt:lpstr>
      <vt:lpstr>Collisions at infinitely strong coupling</vt:lpstr>
      <vt:lpstr>Thermalisation/pressures</vt:lpstr>
      <vt:lpstr>Rapidity profile + music</vt:lpstr>
      <vt:lpstr>A new quantitative insight</vt:lpstr>
      <vt:lpstr>Collisions at Finite coupling</vt:lpstr>
      <vt:lpstr>Finite coupling corrections</vt:lpstr>
      <vt:lpstr>Collisions at Finite coupling - narrow</vt:lpstr>
      <vt:lpstr>Collisions at Finite coupling - rapidity</vt:lpstr>
      <vt:lpstr>Jets in qgp</vt:lpstr>
      <vt:lpstr>PowerPoint Presentation</vt:lpstr>
      <vt:lpstr>Matching both jet energy and jet width</vt:lpstr>
      <vt:lpstr>Fit vacuum jet shapes</vt:lpstr>
      <vt:lpstr>Results</vt:lpstr>
      <vt:lpstr>Jet shape modification</vt:lpstr>
      <vt:lpstr>First effect: jets widen</vt:lpstr>
      <vt:lpstr>Second effect: Narrower jets</vt:lpstr>
      <vt:lpstr>Advertisement: 3rd jets</vt:lpstr>
      <vt:lpstr>Discussion</vt:lpstr>
      <vt:lpstr>Two computations for small systems</vt:lpstr>
      <vt:lpstr>An estimate</vt:lpstr>
      <vt:lpstr>More simplifications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Holographic Jets</dc:title>
  <dc:creator>van der Schee</dc:creator>
  <cp:lastModifiedBy>Wilke van der Schee</cp:lastModifiedBy>
  <cp:revision>3188</cp:revision>
  <cp:lastPrinted>2013-02-27T16:52:15Z</cp:lastPrinted>
  <dcterms:created xsi:type="dcterms:W3CDTF">2011-04-27T16:22:55Z</dcterms:created>
  <dcterms:modified xsi:type="dcterms:W3CDTF">2017-02-28T18:09:47Z</dcterms:modified>
</cp:coreProperties>
</file>