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58"/>
  </p:notesMasterIdLst>
  <p:sldIdLst>
    <p:sldId id="256" r:id="rId2"/>
    <p:sldId id="283" r:id="rId3"/>
    <p:sldId id="288" r:id="rId4"/>
    <p:sldId id="284" r:id="rId5"/>
    <p:sldId id="285" r:id="rId6"/>
    <p:sldId id="286" r:id="rId7"/>
    <p:sldId id="287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0" r:id="rId17"/>
    <p:sldId id="303" r:id="rId18"/>
    <p:sldId id="340" r:id="rId19"/>
    <p:sldId id="341" r:id="rId20"/>
    <p:sldId id="342" r:id="rId21"/>
    <p:sldId id="343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8" r:id="rId35"/>
    <p:sldId id="317" r:id="rId36"/>
    <p:sldId id="320" r:id="rId37"/>
    <p:sldId id="321" r:id="rId38"/>
    <p:sldId id="322" r:id="rId39"/>
    <p:sldId id="323" r:id="rId40"/>
    <p:sldId id="324" r:id="rId41"/>
    <p:sldId id="329" r:id="rId42"/>
    <p:sldId id="325" r:id="rId43"/>
    <p:sldId id="344" r:id="rId44"/>
    <p:sldId id="331" r:id="rId45"/>
    <p:sldId id="328" r:id="rId46"/>
    <p:sldId id="330" r:id="rId47"/>
    <p:sldId id="333" r:id="rId48"/>
    <p:sldId id="332" r:id="rId49"/>
    <p:sldId id="334" r:id="rId50"/>
    <p:sldId id="351" r:id="rId51"/>
    <p:sldId id="345" r:id="rId52"/>
    <p:sldId id="335" r:id="rId53"/>
    <p:sldId id="346" r:id="rId54"/>
    <p:sldId id="347" r:id="rId55"/>
    <p:sldId id="348" r:id="rId56"/>
    <p:sldId id="34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4671" autoAdjust="0"/>
  </p:normalViewPr>
  <p:slideViewPr>
    <p:cSldViewPr>
      <p:cViewPr>
        <p:scale>
          <a:sx n="80" d="100"/>
          <a:sy n="80" d="100"/>
        </p:scale>
        <p:origin x="-84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6248C-68B0-408B-B039-C444FD39936A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FD984-6DB4-457C-92B9-8EB6A97F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D984-6DB4-457C-92B9-8EB6A97FEF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2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May 25,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8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7.png"/><Relationship Id="rId2" Type="http://schemas.openxmlformats.org/officeDocument/2006/relationships/tags" Target="../tags/tag30.xml"/><Relationship Id="rId16" Type="http://schemas.openxmlformats.org/officeDocument/2006/relationships/image" Target="../media/image41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6.gif"/><Relationship Id="rId5" Type="http://schemas.openxmlformats.org/officeDocument/2006/relationships/tags" Target="../tags/tag33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tags" Target="../tags/tag32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8.xml"/><Relationship Id="rId7" Type="http://schemas.openxmlformats.org/officeDocument/2006/relationships/image" Target="../media/image4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2.gif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6.png"/><Relationship Id="rId4" Type="http://schemas.openxmlformats.org/officeDocument/2006/relationships/tags" Target="../tags/tag39.xml"/><Relationship Id="rId9" Type="http://schemas.openxmlformats.org/officeDocument/2006/relationships/image" Target="../media/image4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42.xml"/><Relationship Id="rId7" Type="http://schemas.openxmlformats.org/officeDocument/2006/relationships/image" Target="../media/image49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tags" Target="../tags/tag45.xml"/><Relationship Id="rId16" Type="http://schemas.openxmlformats.org/officeDocument/2006/relationships/image" Target="../media/image58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53.png"/><Relationship Id="rId5" Type="http://schemas.openxmlformats.org/officeDocument/2006/relationships/tags" Target="../tags/tag48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tags" Target="../tags/tag4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54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5" Type="http://schemas.openxmlformats.org/officeDocument/2006/relationships/tags" Target="../tags/tag56.xml"/><Relationship Id="rId10" Type="http://schemas.openxmlformats.org/officeDocument/2006/relationships/image" Target="../media/image63.png"/><Relationship Id="rId4" Type="http://schemas.openxmlformats.org/officeDocument/2006/relationships/tags" Target="../tags/tag55.xml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tags" Target="../tags/tag59.xml"/><Relationship Id="rId21" Type="http://schemas.openxmlformats.org/officeDocument/2006/relationships/image" Target="../media/image77.png"/><Relationship Id="rId7" Type="http://schemas.openxmlformats.org/officeDocument/2006/relationships/tags" Target="../tags/tag63.xml"/><Relationship Id="rId12" Type="http://schemas.openxmlformats.org/officeDocument/2006/relationships/image" Target="../media/image68.jpeg"/><Relationship Id="rId17" Type="http://schemas.openxmlformats.org/officeDocument/2006/relationships/image" Target="../media/image73.png"/><Relationship Id="rId2" Type="http://schemas.openxmlformats.org/officeDocument/2006/relationships/tags" Target="../tags/tag58.xml"/><Relationship Id="rId16" Type="http://schemas.openxmlformats.org/officeDocument/2006/relationships/image" Target="../media/image72.png"/><Relationship Id="rId20" Type="http://schemas.openxmlformats.org/officeDocument/2006/relationships/image" Target="../media/image76.gif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tags" Target="../tags/tag66.xml"/><Relationship Id="rId19" Type="http://schemas.openxmlformats.org/officeDocument/2006/relationships/image" Target="../media/image75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69.xml"/><Relationship Id="rId7" Type="http://schemas.openxmlformats.org/officeDocument/2006/relationships/image" Target="../media/image7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7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73.xml"/><Relationship Id="rId7" Type="http://schemas.openxmlformats.org/officeDocument/2006/relationships/image" Target="../media/image7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3.png"/><Relationship Id="rId5" Type="http://schemas.openxmlformats.org/officeDocument/2006/relationships/tags" Target="../tags/tag75.xml"/><Relationship Id="rId10" Type="http://schemas.openxmlformats.org/officeDocument/2006/relationships/image" Target="../media/image82.png"/><Relationship Id="rId4" Type="http://schemas.openxmlformats.org/officeDocument/2006/relationships/tags" Target="../tags/tag74.xml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78.xml"/><Relationship Id="rId7" Type="http://schemas.openxmlformats.org/officeDocument/2006/relationships/image" Target="../media/image7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5" Type="http://schemas.openxmlformats.org/officeDocument/2006/relationships/tags" Target="../tags/tag80.xml"/><Relationship Id="rId10" Type="http://schemas.openxmlformats.org/officeDocument/2006/relationships/image" Target="../media/image83.png"/><Relationship Id="rId4" Type="http://schemas.openxmlformats.org/officeDocument/2006/relationships/tags" Target="../tags/tag79.xml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83.xml"/><Relationship Id="rId7" Type="http://schemas.openxmlformats.org/officeDocument/2006/relationships/image" Target="../media/image7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5" Type="http://schemas.openxmlformats.org/officeDocument/2006/relationships/tags" Target="../tags/tag85.xml"/><Relationship Id="rId10" Type="http://schemas.openxmlformats.org/officeDocument/2006/relationships/image" Target="../media/image83.png"/><Relationship Id="rId4" Type="http://schemas.openxmlformats.org/officeDocument/2006/relationships/tags" Target="../tags/tag84.xml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88.xml"/><Relationship Id="rId7" Type="http://schemas.openxmlformats.org/officeDocument/2006/relationships/image" Target="../media/image87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91.xml"/><Relationship Id="rId7" Type="http://schemas.openxmlformats.org/officeDocument/2006/relationships/image" Target="../media/image72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94.xml"/><Relationship Id="rId7" Type="http://schemas.openxmlformats.org/officeDocument/2006/relationships/image" Target="../media/image7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97.xml"/><Relationship Id="rId7" Type="http://schemas.openxmlformats.org/officeDocument/2006/relationships/image" Target="../media/image72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00.xml"/><Relationship Id="rId7" Type="http://schemas.openxmlformats.org/officeDocument/2006/relationships/image" Target="../media/image72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03.xml"/><Relationship Id="rId7" Type="http://schemas.openxmlformats.org/officeDocument/2006/relationships/image" Target="../media/image72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106.xml"/><Relationship Id="rId7" Type="http://schemas.openxmlformats.org/officeDocument/2006/relationships/image" Target="../media/image72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09.xml"/><Relationship Id="rId7" Type="http://schemas.openxmlformats.org/officeDocument/2006/relationships/image" Target="../media/image72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112.xml"/><Relationship Id="rId7" Type="http://schemas.openxmlformats.org/officeDocument/2006/relationships/image" Target="../media/image7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115.xml"/><Relationship Id="rId7" Type="http://schemas.openxmlformats.org/officeDocument/2006/relationships/image" Target="../media/image72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18.xml"/><Relationship Id="rId7" Type="http://schemas.openxmlformats.org/officeDocument/2006/relationships/image" Target="../media/image7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86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tags" Target="../tags/tag123.xml"/><Relationship Id="rId21" Type="http://schemas.openxmlformats.org/officeDocument/2006/relationships/image" Target="../media/image107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2" Type="http://schemas.openxmlformats.org/officeDocument/2006/relationships/tags" Target="../tags/tag122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110.png"/><Relationship Id="rId5" Type="http://schemas.openxmlformats.org/officeDocument/2006/relationships/tags" Target="../tags/tag125.xml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10" Type="http://schemas.openxmlformats.org/officeDocument/2006/relationships/tags" Target="../tags/tag130.xml"/><Relationship Id="rId19" Type="http://schemas.openxmlformats.org/officeDocument/2006/relationships/image" Target="../media/image105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8.pn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117.png"/><Relationship Id="rId17" Type="http://schemas.openxmlformats.org/officeDocument/2006/relationships/image" Target="../media/image121.png"/><Relationship Id="rId2" Type="http://schemas.openxmlformats.org/officeDocument/2006/relationships/tags" Target="../tags/tag135.xml"/><Relationship Id="rId16" Type="http://schemas.openxmlformats.org/officeDocument/2006/relationships/image" Target="../media/image120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101.png"/><Relationship Id="rId5" Type="http://schemas.openxmlformats.org/officeDocument/2006/relationships/tags" Target="../tags/tag138.xml"/><Relationship Id="rId15" Type="http://schemas.openxmlformats.org/officeDocument/2006/relationships/image" Target="../media/image119.png"/><Relationship Id="rId10" Type="http://schemas.openxmlformats.org/officeDocument/2006/relationships/image" Target="../media/image116.png"/><Relationship Id="rId4" Type="http://schemas.openxmlformats.org/officeDocument/2006/relationships/tags" Target="../tags/tag137.xml"/><Relationship Id="rId9" Type="http://schemas.openxmlformats.org/officeDocument/2006/relationships/image" Target="../media/image115.png"/><Relationship Id="rId1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gif"/><Relationship Id="rId1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143.xml"/><Relationship Id="rId7" Type="http://schemas.openxmlformats.org/officeDocument/2006/relationships/image" Target="../media/image124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tags" Target="../tags/tag147.xml"/><Relationship Id="rId7" Type="http://schemas.openxmlformats.org/officeDocument/2006/relationships/image" Target="../media/image118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5.png"/><Relationship Id="rId3" Type="http://schemas.openxmlformats.org/officeDocument/2006/relationships/tags" Target="../tags/tag150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34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3.png"/><Relationship Id="rId5" Type="http://schemas.openxmlformats.org/officeDocument/2006/relationships/tags" Target="../tags/tag152.xml"/><Relationship Id="rId10" Type="http://schemas.openxmlformats.org/officeDocument/2006/relationships/image" Target="../media/image132.gif"/><Relationship Id="rId4" Type="http://schemas.openxmlformats.org/officeDocument/2006/relationships/tags" Target="../tags/tag151.xml"/><Relationship Id="rId9" Type="http://schemas.openxmlformats.org/officeDocument/2006/relationships/image" Target="../media/image1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image" Target="../media/image139.png"/><Relationship Id="rId26" Type="http://schemas.openxmlformats.org/officeDocument/2006/relationships/image" Target="../media/image121.png"/><Relationship Id="rId3" Type="http://schemas.openxmlformats.org/officeDocument/2006/relationships/tags" Target="../tags/tag155.xml"/><Relationship Id="rId21" Type="http://schemas.openxmlformats.org/officeDocument/2006/relationships/image" Target="../media/image101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image" Target="../media/image138.png"/><Relationship Id="rId25" Type="http://schemas.openxmlformats.org/officeDocument/2006/relationships/image" Target="../media/image120.png"/><Relationship Id="rId2" Type="http://schemas.openxmlformats.org/officeDocument/2006/relationships/tags" Target="../tags/tag154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119.png"/><Relationship Id="rId5" Type="http://schemas.openxmlformats.org/officeDocument/2006/relationships/tags" Target="../tags/tag157.xml"/><Relationship Id="rId15" Type="http://schemas.openxmlformats.org/officeDocument/2006/relationships/image" Target="../media/image136.png"/><Relationship Id="rId23" Type="http://schemas.openxmlformats.org/officeDocument/2006/relationships/image" Target="../media/image106.png"/><Relationship Id="rId10" Type="http://schemas.openxmlformats.org/officeDocument/2006/relationships/tags" Target="../tags/tag162.xml"/><Relationship Id="rId19" Type="http://schemas.openxmlformats.org/officeDocument/2006/relationships/image" Target="../media/image140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gif"/><Relationship Id="rId13" Type="http://schemas.openxmlformats.org/officeDocument/2006/relationships/image" Target="../media/image147.png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6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145.png"/><Relationship Id="rId5" Type="http://schemas.openxmlformats.org/officeDocument/2006/relationships/tags" Target="../tags/tag170.xml"/><Relationship Id="rId10" Type="http://schemas.openxmlformats.org/officeDocument/2006/relationships/image" Target="../media/image144.png"/><Relationship Id="rId4" Type="http://schemas.openxmlformats.org/officeDocument/2006/relationships/tags" Target="../tags/tag169.xml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tags" Target="../tags/tag174.xml"/><Relationship Id="rId7" Type="http://schemas.openxmlformats.org/officeDocument/2006/relationships/image" Target="../media/image151.gif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50.png"/><Relationship Id="rId5" Type="http://schemas.openxmlformats.org/officeDocument/2006/relationships/image" Target="../media/image149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gif"/><Relationship Id="rId2" Type="http://schemas.openxmlformats.org/officeDocument/2006/relationships/image" Target="../media/image15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image" Target="../media/image161.png"/><Relationship Id="rId26" Type="http://schemas.openxmlformats.org/officeDocument/2006/relationships/image" Target="../media/image168.png"/><Relationship Id="rId3" Type="http://schemas.openxmlformats.org/officeDocument/2006/relationships/tags" Target="../tags/tag178.xml"/><Relationship Id="rId21" Type="http://schemas.openxmlformats.org/officeDocument/2006/relationships/image" Target="../media/image164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image" Target="../media/image160.png"/><Relationship Id="rId25" Type="http://schemas.openxmlformats.org/officeDocument/2006/relationships/image" Target="../media/image167.png"/><Relationship Id="rId2" Type="http://schemas.openxmlformats.org/officeDocument/2006/relationships/tags" Target="../tags/tag177.xml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166.png"/><Relationship Id="rId5" Type="http://schemas.openxmlformats.org/officeDocument/2006/relationships/tags" Target="../tags/tag180.xml"/><Relationship Id="rId15" Type="http://schemas.openxmlformats.org/officeDocument/2006/relationships/image" Target="../media/image158.png"/><Relationship Id="rId23" Type="http://schemas.openxmlformats.org/officeDocument/2006/relationships/image" Target="../media/image165.png"/><Relationship Id="rId28" Type="http://schemas.openxmlformats.org/officeDocument/2006/relationships/image" Target="../media/image170.png"/><Relationship Id="rId10" Type="http://schemas.openxmlformats.org/officeDocument/2006/relationships/tags" Target="../tags/tag185.xml"/><Relationship Id="rId19" Type="http://schemas.openxmlformats.org/officeDocument/2006/relationships/image" Target="../media/image162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51.gif"/><Relationship Id="rId27" Type="http://schemas.openxmlformats.org/officeDocument/2006/relationships/image" Target="../media/image16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9.xml"/><Relationship Id="rId5" Type="http://schemas.openxmlformats.org/officeDocument/2006/relationships/image" Target="../media/image174.png"/><Relationship Id="rId4" Type="http://schemas.openxmlformats.org/officeDocument/2006/relationships/image" Target="../media/image173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0.xml"/><Relationship Id="rId5" Type="http://schemas.openxmlformats.org/officeDocument/2006/relationships/image" Target="../media/image176.png"/><Relationship Id="rId4" Type="http://schemas.openxmlformats.org/officeDocument/2006/relationships/image" Target="../media/image175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1.xml"/><Relationship Id="rId5" Type="http://schemas.openxmlformats.org/officeDocument/2006/relationships/image" Target="../media/image179.png"/><Relationship Id="rId4" Type="http://schemas.openxmlformats.org/officeDocument/2006/relationships/image" Target="../media/image178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3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82.png"/><Relationship Id="rId5" Type="http://schemas.openxmlformats.org/officeDocument/2006/relationships/image" Target="../media/image181.gif"/><Relationship Id="rId4" Type="http://schemas.openxmlformats.org/officeDocument/2006/relationships/image" Target="../media/image18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5.gif"/><Relationship Id="rId5" Type="http://schemas.openxmlformats.org/officeDocument/2006/relationships/tags" Target="../tags/tag13.xml"/><Relationship Id="rId10" Type="http://schemas.openxmlformats.org/officeDocument/2006/relationships/image" Target="../media/image14.png"/><Relationship Id="rId4" Type="http://schemas.openxmlformats.org/officeDocument/2006/relationships/tags" Target="../tags/tag1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tags" Target="../tags/tag1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19.xml"/><Relationship Id="rId10" Type="http://schemas.openxmlformats.org/officeDocument/2006/relationships/image" Target="../media/image22.png"/><Relationship Id="rId4" Type="http://schemas.openxmlformats.org/officeDocument/2006/relationships/tags" Target="../tags/tag18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21.xml"/><Relationship Id="rId16" Type="http://schemas.openxmlformats.org/officeDocument/2006/relationships/image" Target="../media/image30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5.png"/><Relationship Id="rId5" Type="http://schemas.openxmlformats.org/officeDocument/2006/relationships/tags" Target="../tags/tag2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3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87168"/>
            <a:ext cx="758877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Finite endpoint momentum strings </a:t>
            </a:r>
            <a:br>
              <a:rPr lang="en-US" sz="3600" dirty="0" smtClean="0"/>
            </a:br>
            <a:r>
              <a:rPr lang="en-US" sz="3600" dirty="0" smtClean="0"/>
              <a:t>&amp; Applications to energy loss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810250"/>
            <a:ext cx="6858000" cy="819150"/>
          </a:xfrm>
        </p:spPr>
        <p:txBody>
          <a:bodyPr/>
          <a:lstStyle/>
          <a:p>
            <a:r>
              <a:rPr lang="en-US" dirty="0" smtClean="0"/>
              <a:t>Andrej </a:t>
            </a:r>
            <a:r>
              <a:rPr lang="en-US" dirty="0" err="1" smtClean="0"/>
              <a:t>Ficnar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Columbia University</a:t>
            </a:r>
            <a:endParaRPr lang="en-US" dirty="0"/>
          </a:p>
        </p:txBody>
      </p:sp>
      <p:pic>
        <p:nvPicPr>
          <p:cNvPr id="1026" name="Picture 2" descr="http://www.columbia.edu/home/images/cu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1134"/>
            <a:ext cx="2819400" cy="4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5159706"/>
            <a:ext cx="6858000" cy="8191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Andrej </a:t>
            </a:r>
            <a:r>
              <a:rPr lang="en-US" sz="2400" dirty="0" err="1" smtClean="0"/>
              <a:t>Ficnar</a:t>
            </a:r>
            <a:r>
              <a:rPr lang="en-US" sz="2400" dirty="0" smtClean="0"/>
              <a:t>, Steven S. </a:t>
            </a:r>
            <a:r>
              <a:rPr lang="en-US" sz="2400" dirty="0" err="1" smtClean="0"/>
              <a:t>Gubser</a:t>
            </a:r>
            <a:r>
              <a:rPr lang="en-US" sz="2400" dirty="0" smtClean="0"/>
              <a:t> and </a:t>
            </a:r>
            <a:r>
              <a:rPr lang="en-US" sz="2400" dirty="0" err="1" smtClean="0"/>
              <a:t>Miklos</a:t>
            </a:r>
            <a:r>
              <a:rPr lang="en-US" sz="2400" dirty="0" smtClean="0"/>
              <a:t> </a:t>
            </a:r>
            <a:r>
              <a:rPr lang="en-US" sz="2400" dirty="0" err="1" smtClean="0"/>
              <a:t>Gyulassy</a:t>
            </a:r>
            <a:endParaRPr lang="en-US" sz="2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8200" y="5788351"/>
            <a:ext cx="1295400" cy="4095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Based on: 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22092" y="5816838"/>
            <a:ext cx="2895600" cy="4095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arXiv:1306.6648 [</a:t>
            </a:r>
            <a:r>
              <a:rPr lang="en-US" sz="1800" dirty="0" err="1">
                <a:solidFill>
                  <a:schemeClr val="tx1"/>
                </a:solidFill>
              </a:rPr>
              <a:t>hep-th</a:t>
            </a:r>
            <a:r>
              <a:rPr lang="en-US" sz="18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22092" y="6096000"/>
            <a:ext cx="2895600" cy="4095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arXiv:1311.6160 </a:t>
            </a:r>
            <a:r>
              <a:rPr lang="en-US" sz="1800" dirty="0">
                <a:solidFill>
                  <a:schemeClr val="tx1"/>
                </a:solidFill>
              </a:rPr>
              <a:t>[</a:t>
            </a:r>
            <a:r>
              <a:rPr lang="en-US" sz="1800" dirty="0" err="1" smtClean="0">
                <a:solidFill>
                  <a:schemeClr val="tx1"/>
                </a:solidFill>
              </a:rPr>
              <a:t>hep-ph</a:t>
            </a:r>
            <a:r>
              <a:rPr lang="en-US" sz="1800" dirty="0" smtClean="0">
                <a:solidFill>
                  <a:schemeClr val="tx1"/>
                </a:solidFill>
              </a:rPr>
              <a:t>]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Endpoints move on null geodesics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key is the identity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Boundary EOM then becomes: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This is really a geodesic equation: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Kinematically</a:t>
            </a:r>
            <a:r>
              <a:rPr lang="en-US" sz="2400" dirty="0"/>
              <a:t>:</a:t>
            </a:r>
            <a:r>
              <a:rPr lang="en-US" sz="2400" dirty="0" smtClean="0"/>
              <a:t> endpoints always move along null geodesics</a:t>
            </a:r>
            <a:br>
              <a:rPr lang="en-US" sz="2400" dirty="0" smtClean="0"/>
            </a:br>
            <a:r>
              <a:rPr lang="en-US" sz="2400" dirty="0" smtClean="0"/>
              <a:t>Dynamically: their momenta increase/decrease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752600"/>
            <a:ext cx="2482215" cy="459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048000"/>
            <a:ext cx="3509010" cy="516255"/>
          </a:xfrm>
          <a:prstGeom prst="rect">
            <a:avLst/>
          </a:prstGeom>
        </p:spPr>
      </p:pic>
      <p:pic>
        <p:nvPicPr>
          <p:cNvPr id="1027" name="Picture 3" descr="G:\Research\Talks &amp; Abstracts\Purdue talk November 2013\worldsheet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14" y="1295400"/>
            <a:ext cx="1758406" cy="12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78" y="2075892"/>
            <a:ext cx="169545" cy="1714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50187"/>
            <a:ext cx="156210" cy="1143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182278" y="3153059"/>
            <a:ext cx="2302414" cy="284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58363" y="3124200"/>
            <a:ext cx="2360513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</a:t>
            </a:r>
            <a:r>
              <a:rPr lang="en-US" sz="1600" dirty="0" smtClean="0"/>
              <a:t>ndependent of the string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419600"/>
            <a:ext cx="2072640" cy="335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40" y="4337645"/>
            <a:ext cx="1112139" cy="3987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44" y="4706170"/>
            <a:ext cx="2498979" cy="5320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7/26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0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Research\Talks &amp; Abstracts\Purdue talk November 2013\AdS6Snapbac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23290"/>
            <a:ext cx="3344968" cy="22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Snap-backs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happens when               ?</a:t>
            </a:r>
          </a:p>
          <a:p>
            <a:pPr lvl="1"/>
            <a:r>
              <a:rPr lang="en-US" sz="2100" dirty="0" smtClean="0"/>
              <a:t>Prescribe: endpoint change directions:</a:t>
            </a:r>
            <a:endParaRPr lang="en-US" sz="2100" dirty="0"/>
          </a:p>
          <a:p>
            <a:r>
              <a:rPr lang="en-US" sz="2400" dirty="0" smtClean="0"/>
              <a:t>Can be done by demanding             be</a:t>
            </a:r>
            <a:br>
              <a:rPr lang="en-US" sz="2400" dirty="0" smtClean="0"/>
            </a:br>
            <a:r>
              <a:rPr lang="en-US" sz="2400" dirty="0" smtClean="0"/>
              <a:t>continuous before &amp; after snap-back</a:t>
            </a:r>
          </a:p>
          <a:p>
            <a:pPr lvl="1"/>
            <a:r>
              <a:rPr lang="en-US" sz="2100" dirty="0" smtClean="0"/>
              <a:t>Shape of the string determines the </a:t>
            </a:r>
            <a:br>
              <a:rPr lang="en-US" sz="2100" dirty="0" smtClean="0"/>
            </a:br>
            <a:r>
              <a:rPr lang="en-US" sz="2100" dirty="0" smtClean="0"/>
              <a:t>new geodesic</a:t>
            </a:r>
          </a:p>
          <a:p>
            <a:r>
              <a:rPr lang="en-US" sz="2400" dirty="0" smtClean="0"/>
              <a:t>Examples:</a:t>
            </a:r>
          </a:p>
          <a:p>
            <a:pPr lvl="1"/>
            <a:r>
              <a:rPr lang="en-US" sz="2100" dirty="0" smtClean="0"/>
              <a:t>Flat (1+1)D: Lund model</a:t>
            </a:r>
          </a:p>
          <a:p>
            <a:pPr lvl="1"/>
            <a:r>
              <a:rPr lang="en-US" sz="2100" dirty="0" smtClean="0"/>
              <a:t>In general not so simple, </a:t>
            </a:r>
            <a:br>
              <a:rPr lang="en-US" sz="2100" dirty="0" smtClean="0"/>
            </a:br>
            <a:r>
              <a:rPr lang="en-US" sz="2100" dirty="0" smtClean="0"/>
              <a:t>e.g. in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46676"/>
            <a:ext cx="863346" cy="270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32" y="1769692"/>
            <a:ext cx="829818" cy="188595"/>
          </a:xfrm>
          <a:prstGeom prst="rect">
            <a:avLst/>
          </a:prstGeom>
        </p:spPr>
      </p:pic>
      <p:pic>
        <p:nvPicPr>
          <p:cNvPr id="2050" name="Picture 2" descr="G:\Research\Talks &amp; Abstracts\Purdue talk November 2013\snapback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224224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0" y="2176330"/>
            <a:ext cx="651700" cy="245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12" y="4786952"/>
            <a:ext cx="613981" cy="247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8/26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32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❸ Superstring construction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GS action in light-cone gauge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Green-Schwarz superstring action in light-cone gauge in flat space</a:t>
            </a:r>
          </a:p>
          <a:p>
            <a:pPr lvl="1"/>
            <a:r>
              <a:rPr lang="en-US" sz="2100" dirty="0" smtClean="0"/>
              <a:t>Generalization to FEM such that all super-Q’s are preserved</a:t>
            </a:r>
          </a:p>
          <a:p>
            <a:r>
              <a:rPr lang="en-US" sz="2400" dirty="0" smtClean="0"/>
              <a:t>Light-cone gauge in the bulk of the string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GS action for the string (bulk)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SUSY variations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590800"/>
            <a:ext cx="2880360" cy="26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88" y="2942689"/>
            <a:ext cx="371475" cy="2343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64718" y="2946592"/>
            <a:ext cx="3352800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Majorana-Weyl</a:t>
            </a:r>
            <a:r>
              <a:rPr lang="en-US" sz="1600" dirty="0" smtClean="0"/>
              <a:t> </a:t>
            </a:r>
            <a:r>
              <a:rPr lang="en-US" sz="1600" dirty="0" err="1" smtClean="0"/>
              <a:t>spinor</a:t>
            </a:r>
            <a:r>
              <a:rPr lang="en-US" sz="1600" dirty="0" smtClean="0"/>
              <a:t> in 10D and 2D</a:t>
            </a:r>
            <a:endParaRPr lang="en-US" sz="1600" dirty="0"/>
          </a:p>
        </p:txBody>
      </p:sp>
      <p:sp>
        <p:nvSpPr>
          <p:cNvPr id="16" name="Bent Arrow 15"/>
          <p:cNvSpPr/>
          <p:nvPr/>
        </p:nvSpPr>
        <p:spPr>
          <a:xfrm rot="10800000" flipH="1">
            <a:off x="3488109" y="2870676"/>
            <a:ext cx="263855" cy="3259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886200"/>
            <a:ext cx="5758815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227320"/>
            <a:ext cx="4813935" cy="563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9/26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2023148"/>
            <a:ext cx="239841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Green &amp; Schwarz, 1982-84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Augment the boundary action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Concentrate on the boundary               and choose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Here we used the standard </a:t>
            </a:r>
            <a:r>
              <a:rPr lang="en-US" dirty="0" err="1" smtClean="0"/>
              <a:t>b.c.</a:t>
            </a:r>
            <a:r>
              <a:rPr lang="en-US" dirty="0"/>
              <a:t> </a:t>
            </a:r>
            <a:r>
              <a:rPr lang="en-US" dirty="0" smtClean="0"/>
              <a:t>              (and                 ) </a:t>
            </a:r>
          </a:p>
          <a:p>
            <a:r>
              <a:rPr lang="en-US" dirty="0" smtClean="0"/>
              <a:t>Augment the boundary action with: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Because then: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What about    -symmetry? Curved spaces?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03" y="1388692"/>
            <a:ext cx="848677" cy="192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84" y="1321827"/>
            <a:ext cx="825627" cy="295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08" y="2812408"/>
            <a:ext cx="1120140" cy="236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789007"/>
            <a:ext cx="3937635" cy="581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691070"/>
            <a:ext cx="4937760" cy="581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088308"/>
            <a:ext cx="543687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52" y="2798760"/>
            <a:ext cx="880110" cy="2362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47" y="6163654"/>
            <a:ext cx="138303" cy="1257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10/26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4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/>
              <a:t>❹</a:t>
            </a:r>
            <a:r>
              <a:rPr lang="en-US" dirty="0" smtClean="0"/>
              <a:t> </a:t>
            </a:r>
            <a:r>
              <a:rPr lang="en-US" dirty="0" err="1" smtClean="0"/>
              <a:t>AdS</a:t>
            </a:r>
            <a:r>
              <a:rPr lang="en-US" dirty="0" smtClean="0"/>
              <a:t>/CFT and light quarks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AdS</a:t>
            </a:r>
            <a:r>
              <a:rPr lang="en-US" sz="4000" dirty="0" smtClean="0"/>
              <a:t>/CFT in a nutshell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Stack of       coincident D3 </a:t>
            </a:r>
            <a:r>
              <a:rPr lang="en-US" dirty="0" err="1" smtClean="0"/>
              <a:t>branes</a:t>
            </a:r>
            <a:r>
              <a:rPr lang="en-US" dirty="0" smtClean="0"/>
              <a:t> in type IIB string theory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/>
              <a:t>Take the ‘t </a:t>
            </a:r>
            <a:r>
              <a:rPr lang="en-US" sz="2400" dirty="0" err="1"/>
              <a:t>Hooft</a:t>
            </a:r>
            <a:r>
              <a:rPr lang="en-US" sz="2400" dirty="0"/>
              <a:t> limit:                            </a:t>
            </a:r>
          </a:p>
          <a:p>
            <a:pPr lvl="1"/>
            <a:r>
              <a:rPr lang="hr-HR" sz="2000" dirty="0">
                <a:solidFill>
                  <a:schemeClr val="tx1"/>
                </a:solidFill>
              </a:rPr>
              <a:t>one can study strongly 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hr-HR" sz="2000" dirty="0">
                <a:solidFill>
                  <a:schemeClr val="tx1"/>
                </a:solidFill>
              </a:rPr>
              <a:t>oupled gauge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hr-HR" sz="2000" dirty="0" smtClean="0">
                <a:solidFill>
                  <a:schemeClr val="tx1"/>
                </a:solidFill>
              </a:rPr>
              <a:t>theories </a:t>
            </a:r>
            <a:r>
              <a:rPr lang="hr-HR" sz="2000" dirty="0">
                <a:solidFill>
                  <a:schemeClr val="tx1"/>
                </a:solidFill>
              </a:rPr>
              <a:t>by </a:t>
            </a:r>
            <a:r>
              <a:rPr lang="en-US" sz="2000" dirty="0">
                <a:solidFill>
                  <a:schemeClr val="tx1"/>
                </a:solidFill>
              </a:rPr>
              <a:t>doing </a:t>
            </a:r>
            <a:r>
              <a:rPr lang="hr-HR" sz="2000" dirty="0">
                <a:solidFill>
                  <a:schemeClr val="tx1"/>
                </a:solidFill>
              </a:rPr>
              <a:t>classical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hr-HR" sz="2000" dirty="0" smtClean="0">
                <a:solidFill>
                  <a:schemeClr val="tx1"/>
                </a:solidFill>
              </a:rPr>
              <a:t>two-derivative </a:t>
            </a:r>
            <a:r>
              <a:rPr lang="hr-HR" sz="2000" dirty="0">
                <a:solidFill>
                  <a:schemeClr val="tx1"/>
                </a:solidFill>
              </a:rPr>
              <a:t>(super)gravity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calculations</a:t>
            </a:r>
            <a:endParaRPr lang="en-US" sz="21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46" y="1371600"/>
            <a:ext cx="310134" cy="234696"/>
          </a:xfrm>
          <a:prstGeom prst="rect">
            <a:avLst/>
          </a:prstGeom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1485433" cy="25530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2159998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895600" y="2133600"/>
            <a:ext cx="762000" cy="457200"/>
          </a:xfrm>
          <a:prstGeom prst="straightConnector1">
            <a:avLst/>
          </a:prstGeom>
          <a:ln w="63500" cap="sq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97024" y="3136307"/>
            <a:ext cx="685800" cy="609600"/>
          </a:xfrm>
          <a:prstGeom prst="straightConnector1">
            <a:avLst/>
          </a:prstGeom>
          <a:ln w="63500" cap="sq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863377" y="1831525"/>
            <a:ext cx="2842223" cy="616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86200" y="1841212"/>
            <a:ext cx="3048000" cy="584775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 energy effective action: </a:t>
            </a:r>
            <a:br>
              <a:rPr lang="en-US" sz="1600" dirty="0" smtClean="0"/>
            </a:br>
            <a:r>
              <a:rPr lang="en-US" sz="1600" dirty="0" smtClean="0"/>
              <a:t>(3+1)-dim                                SYM </a:t>
            </a:r>
            <a:endParaRPr lang="en-US" sz="1600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90" y="2169502"/>
            <a:ext cx="568452" cy="167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70" y="2168541"/>
            <a:ext cx="670560" cy="20421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66613" y="3368163"/>
            <a:ext cx="3035750" cy="616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62909" y="3374165"/>
            <a:ext cx="3048000" cy="584775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Throat region of the metric sourced by the </a:t>
            </a:r>
            <a:r>
              <a:rPr lang="en-US" sz="1600" dirty="0" err="1" smtClean="0"/>
              <a:t>branes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35" y="3672582"/>
            <a:ext cx="922020" cy="213360"/>
          </a:xfrm>
          <a:prstGeom prst="rect">
            <a:avLst/>
          </a:prstGeom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07730"/>
            <a:ext cx="1900237" cy="138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84" y="4633288"/>
            <a:ext cx="1607058" cy="2606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393536" y="1752600"/>
            <a:ext cx="161775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Maldacena</a:t>
            </a:r>
            <a:r>
              <a:rPr lang="en-US" sz="1600" dirty="0" smtClean="0">
                <a:solidFill>
                  <a:srgbClr val="00B050"/>
                </a:solidFill>
              </a:rPr>
              <a:t>, 1998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11/26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pic>
        <p:nvPicPr>
          <p:cNvPr id="1026" name="Picture 2" descr="G:\Research\Talks &amp; Abstracts\TUW seminar January 2014\ads cft cartoon no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73" y="4419600"/>
            <a:ext cx="362963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Finite temperatures and quarks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Finite temperatures </a:t>
            </a:r>
            <a:r>
              <a:rPr lang="en-US" dirty="0" smtClean="0">
                <a:sym typeface="Mathematica1"/>
              </a:rPr>
              <a:t> black </a:t>
            </a:r>
            <a:r>
              <a:rPr lang="en-US" dirty="0" err="1" smtClean="0">
                <a:sym typeface="Mathematica1"/>
              </a:rPr>
              <a:t>brane</a:t>
            </a:r>
            <a:endParaRPr lang="en-US" dirty="0" smtClean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 smtClean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 smtClean="0">
              <a:sym typeface="Mathematica1"/>
            </a:endParaRPr>
          </a:p>
          <a:p>
            <a:r>
              <a:rPr lang="en-US" dirty="0" smtClean="0"/>
              <a:t>Fundamental </a:t>
            </a:r>
            <a:r>
              <a:rPr lang="en-US" dirty="0" err="1" smtClean="0"/>
              <a:t>d.o.f.’s</a:t>
            </a:r>
            <a:r>
              <a:rPr lang="en-US" dirty="0" smtClean="0"/>
              <a:t> </a:t>
            </a:r>
            <a:r>
              <a:rPr lang="en-US" dirty="0" smtClean="0">
                <a:sym typeface="Mathematica1"/>
              </a:rPr>
              <a:t> D7 </a:t>
            </a:r>
            <a:r>
              <a:rPr lang="en-US" dirty="0" err="1" smtClean="0">
                <a:sym typeface="Mathematica1"/>
              </a:rPr>
              <a:t>branes</a:t>
            </a:r>
            <a:endParaRPr lang="en-US" dirty="0" smtClean="0"/>
          </a:p>
        </p:txBody>
      </p:sp>
      <p:pic>
        <p:nvPicPr>
          <p:cNvPr id="4098" name="Picture 2" descr="G:\Research\Talks &amp; Abstracts\Purdue talk November 2013\AdSSchAgainEdite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70" y="1371600"/>
            <a:ext cx="29102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813560"/>
            <a:ext cx="3529965" cy="624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02" y="2540508"/>
            <a:ext cx="1001268" cy="507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40" y="2573274"/>
            <a:ext cx="1161288" cy="44196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5759478" y="13715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>
            <a:off x="6542486" y="588592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92146"/>
            <a:ext cx="130302" cy="1371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152143"/>
            <a:ext cx="178308" cy="219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23" y="1345962"/>
            <a:ext cx="402717" cy="1226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68" y="2764972"/>
            <a:ext cx="522732" cy="1053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83638" y="1345962"/>
            <a:ext cx="783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boundary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295968" y="3733800"/>
            <a:ext cx="17470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Karch</a:t>
            </a:r>
            <a:r>
              <a:rPr lang="en-US" sz="1600" dirty="0" smtClean="0">
                <a:solidFill>
                  <a:srgbClr val="00B050"/>
                </a:solidFill>
              </a:rPr>
              <a:t> &amp; Katz, 2002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4099" name="Picture 3" descr="G:\Research\Talks &amp; Abstracts\Purdue talk November 2013\d3d7 embedding cartoon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5" y="4222357"/>
            <a:ext cx="3170238" cy="19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86400"/>
            <a:ext cx="1796415" cy="25527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4571794" y="4191000"/>
            <a:ext cx="2972006" cy="5953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549775" y="4201590"/>
            <a:ext cx="2689223" cy="584775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Introduces                 </a:t>
            </a:r>
            <a:r>
              <a:rPr lang="en-US" sz="1600" dirty="0" err="1" smtClean="0"/>
              <a:t>hypermultiplet</a:t>
            </a:r>
            <a:r>
              <a:rPr lang="en-US" sz="1600" dirty="0" smtClean="0"/>
              <a:t>  with mass 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15" y="4292150"/>
            <a:ext cx="493395" cy="146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82" y="4520184"/>
            <a:ext cx="635508" cy="204216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4571794" y="5029200"/>
            <a:ext cx="1322592" cy="349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549775" y="5039790"/>
            <a:ext cx="2689223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Light ‘quarks’: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12/26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7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6" y="1171260"/>
            <a:ext cx="690372" cy="2103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29400" y="1383268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(boundary)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71" y="3758914"/>
            <a:ext cx="837248" cy="3371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39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6" y="1171260"/>
            <a:ext cx="690372" cy="2103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29400" y="1383268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(boundary)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80" y="5563314"/>
            <a:ext cx="2240280" cy="30632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77615"/>
            <a:ext cx="1977390" cy="33718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710815" y="5797034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black hole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705600" y="5117068"/>
            <a:ext cx="2370746" cy="369332"/>
            <a:chOff x="6697054" y="3026198"/>
            <a:chExt cx="2370746" cy="369332"/>
          </a:xfrm>
        </p:grpSpPr>
        <p:sp>
          <p:nvSpPr>
            <p:cNvPr id="37" name="Rounded Rectangle 36"/>
            <p:cNvSpPr/>
            <p:nvPr/>
          </p:nvSpPr>
          <p:spPr>
            <a:xfrm>
              <a:off x="6702525" y="3048000"/>
              <a:ext cx="2365275" cy="3159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97054" y="3026198"/>
              <a:ext cx="2249409" cy="369332"/>
            </a:xfrm>
            <a:prstGeom prst="rect">
              <a:avLst/>
            </a:prstGeom>
            <a:noFill/>
            <a:ln w="15875" cap="flat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Finite temperatures: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13/26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77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Finite momentum at string endpoints</a:t>
            </a:r>
          </a:p>
          <a:p>
            <a:pPr lvl="1"/>
            <a:r>
              <a:rPr lang="en-US" sz="2100" dirty="0" smtClean="0"/>
              <a:t>Introduction &amp; motivation</a:t>
            </a:r>
          </a:p>
          <a:p>
            <a:pPr lvl="1"/>
            <a:r>
              <a:rPr lang="en-US" sz="2100" dirty="0" smtClean="0"/>
              <a:t>Introducing the finite momentum</a:t>
            </a:r>
          </a:p>
          <a:p>
            <a:pPr lvl="1"/>
            <a:r>
              <a:rPr lang="en-US" sz="2100" dirty="0" smtClean="0"/>
              <a:t>Superstring construction</a:t>
            </a:r>
          </a:p>
          <a:p>
            <a:r>
              <a:rPr lang="en-US" sz="2400" dirty="0" smtClean="0"/>
              <a:t>Applications to energy loss</a:t>
            </a:r>
          </a:p>
          <a:p>
            <a:pPr lvl="1"/>
            <a:r>
              <a:rPr lang="en-US" sz="2100" dirty="0" err="1" smtClean="0"/>
              <a:t>AdS</a:t>
            </a:r>
            <a:r>
              <a:rPr lang="en-US" sz="2100" dirty="0" smtClean="0"/>
              <a:t>/CFT and light quarks</a:t>
            </a:r>
          </a:p>
          <a:p>
            <a:pPr lvl="1"/>
            <a:r>
              <a:rPr lang="en-US" sz="2100" dirty="0" smtClean="0"/>
              <a:t>How far can you shoot a string?</a:t>
            </a:r>
            <a:endParaRPr lang="en-US" sz="2100" dirty="0"/>
          </a:p>
          <a:p>
            <a:pPr lvl="1"/>
            <a:r>
              <a:rPr lang="en-US" sz="2100" dirty="0" smtClean="0"/>
              <a:t>Energy loss in QGP</a:t>
            </a:r>
          </a:p>
          <a:p>
            <a:r>
              <a:rPr lang="en-US" sz="2400" dirty="0" smtClean="0"/>
              <a:t>Conclusions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1/26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75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6" y="1171260"/>
            <a:ext cx="690372" cy="2103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29400" y="1383268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(boundary)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76472"/>
            <a:ext cx="1977390" cy="33718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710815" y="5797034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black hole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41399" y="2238121"/>
            <a:ext cx="1123791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D7-brane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25" y="3464254"/>
            <a:ext cx="1885950" cy="30632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239000" y="3852446"/>
            <a:ext cx="154984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Karch</a:t>
            </a:r>
            <a:r>
              <a:rPr lang="en-US" sz="1400" dirty="0" smtClean="0">
                <a:solidFill>
                  <a:srgbClr val="00B050"/>
                </a:solidFill>
              </a:rPr>
              <a:t> &amp; Katz, 2002</a:t>
            </a:r>
            <a:endParaRPr lang="en-US" sz="1400" dirty="0">
              <a:solidFill>
                <a:srgbClr val="00B05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697054" y="3026198"/>
            <a:ext cx="2370746" cy="369332"/>
            <a:chOff x="6697054" y="3026198"/>
            <a:chExt cx="2370746" cy="369332"/>
          </a:xfrm>
        </p:grpSpPr>
        <p:sp>
          <p:nvSpPr>
            <p:cNvPr id="66" name="Rounded Rectangle 65"/>
            <p:cNvSpPr/>
            <p:nvPr/>
          </p:nvSpPr>
          <p:spPr>
            <a:xfrm>
              <a:off x="6702525" y="3048000"/>
              <a:ext cx="2365275" cy="3159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97054" y="3026198"/>
              <a:ext cx="2257955" cy="369332"/>
            </a:xfrm>
            <a:prstGeom prst="rect">
              <a:avLst/>
            </a:prstGeom>
            <a:noFill/>
            <a:ln w="15875" cap="flat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Introduce ‘quarks’: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13/26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6" y="1171260"/>
            <a:ext cx="690372" cy="2103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29400" y="1383268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(boundary)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76472"/>
            <a:ext cx="1977390" cy="33718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710815" y="5797034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black hole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41399" y="2238121"/>
            <a:ext cx="1123791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D7-brane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71" y="5541264"/>
            <a:ext cx="2155698" cy="306324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6705600" y="5117068"/>
            <a:ext cx="2370746" cy="369332"/>
            <a:chOff x="6697054" y="3026198"/>
            <a:chExt cx="2370746" cy="369332"/>
          </a:xfrm>
        </p:grpSpPr>
        <p:sp>
          <p:nvSpPr>
            <p:cNvPr id="76" name="Rounded Rectangle 75"/>
            <p:cNvSpPr/>
            <p:nvPr/>
          </p:nvSpPr>
          <p:spPr>
            <a:xfrm>
              <a:off x="6702525" y="3048000"/>
              <a:ext cx="2365275" cy="3159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97054" y="3026198"/>
              <a:ext cx="2257955" cy="369332"/>
            </a:xfrm>
            <a:prstGeom prst="rect">
              <a:avLst/>
            </a:prstGeom>
            <a:noFill/>
            <a:ln w="15875" cap="flat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‘quarks’: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13/26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0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54" name="Picture 20" descr="G:\Research\Talks &amp; Abstracts\Hot Quarks 2012\shape0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98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63" name="Picture 21" descr="G:\Research\Talks &amp; Abstracts\Hot Quarks 2012\shape0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29000" y="21336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5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34" name="Picture 22" descr="G:\Research\Talks &amp; Abstracts\Hot Quarks 2012\shape04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429000" y="21336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29000" y="22098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5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34" name="Picture 23" descr="G:\Research\Talks &amp; Abstracts\Hot Quarks 2012\shape05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429000" y="22098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4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34" name="Picture 24" descr="G:\Research\Talks &amp; Abstracts\Hot Quarks 2012\shape06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429000" y="21336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42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34" name="Picture 25" descr="G:\Research\Talks &amp; Abstracts\Hot Quarks 2012\shape0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693809" y="4183671"/>
            <a:ext cx="2365275" cy="3883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69832" y="4197319"/>
            <a:ext cx="2257955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Falling strings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3429000" y="21336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55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34" name="Picture 26" descr="G:\Research\Talks &amp; Abstracts\Hot Quarks 2012\shape08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693809" y="4183671"/>
            <a:ext cx="2365275" cy="3883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69832" y="4197319"/>
            <a:ext cx="2257955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Falling strings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3429000" y="21336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34" name="Picture 27" descr="G:\Research\Talks &amp; Abstracts\Hot Quarks 2012\shape0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693809" y="4183671"/>
            <a:ext cx="2365275" cy="3883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69832" y="4197319"/>
            <a:ext cx="2257955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Falling strings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3429000" y="21336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84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❶ Introduction &amp; motivation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34" name="Picture 28" descr="G:\Research\Talks &amp; Abstracts\Hot Quarks 2012\shape1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693809" y="4183671"/>
            <a:ext cx="2365275" cy="3883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69832" y="4197319"/>
            <a:ext cx="2257955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Falling strings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3429000" y="21336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6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34" name="Picture 29" descr="G:\Research\Talks &amp; Abstracts\Hot Quarks 2012\shape1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693809" y="4183671"/>
            <a:ext cx="2365275" cy="3883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69832" y="4197319"/>
            <a:ext cx="2257955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Falling strings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3429000" y="21336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06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746" y="1312492"/>
            <a:ext cx="617828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" y="3276600"/>
            <a:ext cx="6181344" cy="2460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1295400"/>
            <a:ext cx="6181344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 quarks as falling strings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295400"/>
            <a:ext cx="61813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5746" y="1389406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1248754" y="606399"/>
            <a:ext cx="0" cy="15831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3" y="1498960"/>
            <a:ext cx="178308" cy="2194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57200" y="5715000"/>
            <a:ext cx="6181344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5715000"/>
            <a:ext cx="61813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702525" y="2173069"/>
            <a:ext cx="2365275" cy="923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51645" y="2173069"/>
            <a:ext cx="2257955" cy="92333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Open strings on a D7 </a:t>
            </a:r>
            <a:r>
              <a:rPr lang="en-US" dirty="0" err="1" smtClean="0"/>
              <a:t>brane</a:t>
            </a:r>
            <a:r>
              <a:rPr lang="en-US" dirty="0" smtClean="0"/>
              <a:t> =  dressed        pairs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49" y="2541270"/>
            <a:ext cx="241935" cy="20193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7737" y="3166646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29000" y="2059632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667000"/>
            <a:ext cx="130302" cy="137160"/>
          </a:xfrm>
          <a:prstGeom prst="rect">
            <a:avLst/>
          </a:prstGeom>
        </p:spPr>
      </p:pic>
      <p:pic>
        <p:nvPicPr>
          <p:cNvPr id="34" name="Picture 30" descr="G:\Research\Talks &amp; Abstracts\Hot Quarks 2012\shape1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b="-34"/>
          <a:stretch/>
        </p:blipFill>
        <p:spPr bwMode="auto">
          <a:xfrm>
            <a:off x="329184" y="2147248"/>
            <a:ext cx="64770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3547872" y="5873088"/>
            <a:ext cx="2624328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62071" y="5818496"/>
            <a:ext cx="3708273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stopping distance </a:t>
            </a:r>
            <a:r>
              <a:rPr lang="el-GR" i="1" dirty="0" smtClean="0">
                <a:solidFill>
                  <a:schemeClr val="bg1"/>
                </a:solidFill>
              </a:rPr>
              <a:t>Δ</a:t>
            </a:r>
            <a:r>
              <a:rPr lang="en-US" i="1" dirty="0" smtClean="0">
                <a:solidFill>
                  <a:schemeClr val="bg1"/>
                </a:solidFill>
              </a:rPr>
              <a:t>x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93809" y="4183671"/>
            <a:ext cx="2365275" cy="3883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769832" y="4197319"/>
            <a:ext cx="2257955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/>
              <a:t>Falling strings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>
            <a:off x="3429000" y="2133600"/>
            <a:ext cx="242145" cy="833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13/26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807656" y="1138535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65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❺ How far can you shoot a string?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Maximum </a:t>
            </a:r>
            <a:r>
              <a:rPr lang="en-US" sz="4000" dirty="0"/>
              <a:t>stopping distance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For falling strings (no FEM) in the high energy limit:</a:t>
            </a:r>
          </a:p>
          <a:p>
            <a:pPr lvl="1"/>
            <a:r>
              <a:rPr lang="en-US" dirty="0" smtClean="0"/>
              <a:t>Endpoints </a:t>
            </a:r>
            <a:r>
              <a:rPr lang="en-US" i="1" dirty="0" smtClean="0"/>
              <a:t>approximately</a:t>
            </a:r>
            <a:r>
              <a:rPr lang="en-US" dirty="0" smtClean="0"/>
              <a:t> follow null geodesics</a:t>
            </a:r>
          </a:p>
          <a:p>
            <a:pPr lvl="1"/>
            <a:r>
              <a:rPr lang="en-US" dirty="0" smtClean="0"/>
              <a:t>Universal UV part of the energy of the string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0" y="2590800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9127" y="2971800"/>
            <a:ext cx="175669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Gubser</a:t>
            </a:r>
            <a:r>
              <a:rPr lang="en-US" sz="1600" dirty="0" smtClean="0">
                <a:solidFill>
                  <a:srgbClr val="00B050"/>
                </a:solidFill>
              </a:rPr>
              <a:t> et al., 2008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000" y="3775816"/>
            <a:ext cx="201747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Ficnar</a:t>
            </a:r>
            <a:r>
              <a:rPr lang="en-US" sz="1600" dirty="0" smtClean="0">
                <a:solidFill>
                  <a:srgbClr val="00B050"/>
                </a:solidFill>
              </a:rPr>
              <a:t> &amp; </a:t>
            </a:r>
            <a:r>
              <a:rPr lang="en-US" sz="1600" dirty="0" err="1" smtClean="0">
                <a:solidFill>
                  <a:srgbClr val="00B050"/>
                </a:solidFill>
              </a:rPr>
              <a:t>Gubser</a:t>
            </a:r>
            <a:r>
              <a:rPr lang="en-US" sz="1600" dirty="0" smtClean="0">
                <a:solidFill>
                  <a:srgbClr val="00B050"/>
                </a:solidFill>
              </a:rPr>
              <a:t>, 2013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1000" y="3400167"/>
            <a:ext cx="17785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Chesler</a:t>
            </a:r>
            <a:r>
              <a:rPr lang="en-US" sz="1600" dirty="0" smtClean="0">
                <a:solidFill>
                  <a:srgbClr val="00B050"/>
                </a:solidFill>
              </a:rPr>
              <a:t> et al., 2009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590801"/>
            <a:ext cx="2625090" cy="680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422491"/>
            <a:ext cx="2672715" cy="632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3380072"/>
            <a:ext cx="14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(numerically)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72200" y="3762560"/>
            <a:ext cx="137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(analytically)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14/26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90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019738" y="1676400"/>
            <a:ext cx="3743262" cy="1652168"/>
            <a:chOff x="7848600" y="2542564"/>
            <a:chExt cx="3549573" cy="1717016"/>
          </a:xfrm>
        </p:grpSpPr>
        <p:pic>
          <p:nvPicPr>
            <p:cNvPr id="21" name="Picture 2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147" y="2981069"/>
              <a:ext cx="379582" cy="69101"/>
            </a:xfrm>
            <a:prstGeom prst="rect">
              <a:avLst/>
            </a:prstGeom>
          </p:spPr>
        </p:pic>
        <p:cxnSp>
          <p:nvCxnSpPr>
            <p:cNvPr id="61" name="Straight Arrow Connector 60"/>
            <p:cNvCxnSpPr/>
            <p:nvPr/>
          </p:nvCxnSpPr>
          <p:spPr>
            <a:xfrm>
              <a:off x="8467745" y="2724638"/>
              <a:ext cx="0" cy="915286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3" descr="G:\Research\Talks &amp; Abstracts\Hard Probes 2013\talk\FEM03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113" y="2728855"/>
              <a:ext cx="3389129" cy="153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Connector 64"/>
            <p:cNvCxnSpPr/>
            <p:nvPr/>
          </p:nvCxnSpPr>
          <p:spPr>
            <a:xfrm>
              <a:off x="7907564" y="4102578"/>
              <a:ext cx="3490609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907564" y="2728855"/>
              <a:ext cx="3490609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848600" y="2542564"/>
              <a:ext cx="1925993" cy="1663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FEM </a:t>
            </a:r>
            <a:r>
              <a:rPr lang="en-US" sz="4000" dirty="0" smtClean="0"/>
              <a:t>falling strings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For FEM strings, most of energy in the endpoint is optimal</a:t>
            </a:r>
          </a:p>
          <a:p>
            <a:pPr lvl="1"/>
            <a:r>
              <a:rPr lang="en-US" dirty="0" smtClean="0"/>
              <a:t>More realistic description of energetic quarks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Assume no snap-back</a:t>
            </a:r>
          </a:p>
          <a:p>
            <a:pPr lvl="1"/>
            <a:r>
              <a:rPr lang="en-US" dirty="0" smtClean="0"/>
              <a:t>Initially, at             we have</a:t>
            </a:r>
          </a:p>
          <a:p>
            <a:pPr lvl="1"/>
            <a:r>
              <a:rPr lang="en-US" dirty="0" smtClean="0"/>
              <a:t>Finally, at              we have </a:t>
            </a:r>
          </a:p>
          <a:p>
            <a:r>
              <a:rPr lang="en-US" dirty="0" smtClean="0"/>
              <a:t>In high energy limit (            )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211705"/>
            <a:ext cx="5349240" cy="683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96" y="3712192"/>
            <a:ext cx="662940" cy="1447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98" y="4072453"/>
            <a:ext cx="647700" cy="179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40" y="3650912"/>
            <a:ext cx="803910" cy="205740"/>
          </a:xfrm>
          <a:prstGeom prst="rect">
            <a:avLst/>
          </a:prstGeom>
        </p:spPr>
      </p:pic>
      <p:cxnSp>
        <p:nvCxnSpPr>
          <p:cNvPr id="4096" name="Straight Arrow Connector 4095"/>
          <p:cNvCxnSpPr/>
          <p:nvPr/>
        </p:nvCxnSpPr>
        <p:spPr>
          <a:xfrm>
            <a:off x="7050826" y="1860389"/>
            <a:ext cx="0" cy="27999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409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84" y="4130288"/>
            <a:ext cx="746760" cy="150495"/>
          </a:xfrm>
          <a:prstGeom prst="rect">
            <a:avLst/>
          </a:prstGeom>
        </p:spPr>
      </p:pic>
      <p:pic>
        <p:nvPicPr>
          <p:cNvPr id="4100" name="Picture 409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08" y="1933079"/>
            <a:ext cx="196215" cy="144780"/>
          </a:xfrm>
          <a:prstGeom prst="rect">
            <a:avLst/>
          </a:prstGeom>
        </p:spPr>
      </p:pic>
      <p:pic>
        <p:nvPicPr>
          <p:cNvPr id="4101" name="Picture 410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35" y="2799076"/>
            <a:ext cx="1086612" cy="243840"/>
          </a:xfrm>
          <a:prstGeom prst="rect">
            <a:avLst/>
          </a:prstGeom>
        </p:spPr>
      </p:pic>
      <p:pic>
        <p:nvPicPr>
          <p:cNvPr id="4103" name="Picture 410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956064"/>
            <a:ext cx="5101590" cy="819150"/>
          </a:xfrm>
          <a:prstGeom prst="rect">
            <a:avLst/>
          </a:prstGeom>
        </p:spPr>
      </p:pic>
      <p:sp>
        <p:nvSpPr>
          <p:cNvPr id="87" name="Left Brace 86"/>
          <p:cNvSpPr/>
          <p:nvPr/>
        </p:nvSpPr>
        <p:spPr>
          <a:xfrm rot="16200000">
            <a:off x="3381297" y="4794278"/>
            <a:ext cx="176013" cy="2171864"/>
          </a:xfrm>
          <a:prstGeom prst="leftBrace">
            <a:avLst>
              <a:gd name="adj1" fmla="val 76535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88" y="6040156"/>
            <a:ext cx="3815715" cy="184785"/>
          </a:xfrm>
          <a:prstGeom prst="rect">
            <a:avLst/>
          </a:prstGeom>
        </p:spPr>
      </p:pic>
      <p:pic>
        <p:nvPicPr>
          <p:cNvPr id="4102" name="Picture 410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02" y="4516536"/>
            <a:ext cx="810958" cy="2221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15/26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08" y="3262465"/>
            <a:ext cx="1419606" cy="5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FEM </a:t>
            </a:r>
            <a:r>
              <a:rPr lang="en-US" sz="4000" dirty="0" smtClean="0"/>
              <a:t>falling strings - </a:t>
            </a:r>
            <a:r>
              <a:rPr lang="en-US" sz="4000" dirty="0" err="1" smtClean="0"/>
              <a:t>numerics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Choose “stretching gauge”</a:t>
            </a:r>
          </a:p>
          <a:p>
            <a:pPr lvl="1"/>
            <a:r>
              <a:rPr lang="en-US" dirty="0" err="1" smtClean="0"/>
              <a:t>Pointlike</a:t>
            </a:r>
            <a:r>
              <a:rPr lang="en-US" dirty="0" smtClean="0"/>
              <a:t> initial conditions</a:t>
            </a:r>
          </a:p>
          <a:p>
            <a:pPr lvl="1"/>
            <a:r>
              <a:rPr lang="en-US" dirty="0" smtClean="0"/>
              <a:t>Null geodesics as explicit </a:t>
            </a:r>
            <a:r>
              <a:rPr lang="en-US" dirty="0" err="1" smtClean="0"/>
              <a:t>b.c.</a:t>
            </a:r>
            <a:r>
              <a:rPr lang="en-US" dirty="0" smtClean="0"/>
              <a:t> </a:t>
            </a:r>
          </a:p>
        </p:txBody>
      </p:sp>
      <p:pic>
        <p:nvPicPr>
          <p:cNvPr id="5122" name="Picture 2" descr="G:\Research\Talks &amp; Abstracts\Purdue talk November 2013\FEM falling strin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400800" cy="337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40" y="1380146"/>
            <a:ext cx="3402330" cy="255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16/26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76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FEM </a:t>
            </a:r>
            <a:r>
              <a:rPr lang="en-US" sz="4000" dirty="0" smtClean="0"/>
              <a:t>shooting strings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Allow for a part of the string to be behind horizon, only care about maximizing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78238"/>
            <a:ext cx="366712" cy="203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133600"/>
            <a:ext cx="5101590" cy="819150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2272352" y="3282656"/>
            <a:ext cx="0" cy="199339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 descr="G:\Research\Talks &amp; Abstracts\Hard Probes 2013\talk\FEM0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3291840"/>
            <a:ext cx="66675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G:\Research\Talks &amp; Abstracts\Hard Probes 2013\talk\FEM0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3291840"/>
            <a:ext cx="66675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93" y="5195071"/>
            <a:ext cx="354711" cy="264033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1170296" y="6283656"/>
            <a:ext cx="686714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70296" y="3291840"/>
            <a:ext cx="686714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17744" y="3333695"/>
            <a:ext cx="0" cy="62870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80" y="6236657"/>
            <a:ext cx="746760" cy="1504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80" y="3191148"/>
            <a:ext cx="575310" cy="17526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30" y="4092751"/>
            <a:ext cx="240030" cy="1851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52" y="3533883"/>
            <a:ext cx="235458" cy="173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17/26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92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FEM </a:t>
            </a:r>
            <a:r>
              <a:rPr lang="en-US" sz="4000" dirty="0" smtClean="0"/>
              <a:t>shooting strings - </a:t>
            </a:r>
            <a:r>
              <a:rPr lang="en-US" sz="4000" dirty="0" err="1" smtClean="0"/>
              <a:t>numerics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err="1" smtClean="0"/>
              <a:t>Eddington</a:t>
            </a:r>
            <a:r>
              <a:rPr lang="en-US" dirty="0" smtClean="0"/>
              <a:t>-Finkelstein coordinates </a:t>
            </a:r>
          </a:p>
          <a:p>
            <a:pPr lvl="1"/>
            <a:r>
              <a:rPr lang="en-US" dirty="0" err="1" smtClean="0"/>
              <a:t>Pseudospectral</a:t>
            </a:r>
            <a:r>
              <a:rPr lang="en-US" dirty="0" smtClean="0"/>
              <a:t> methods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ollocation points on a scaled Gauss-</a:t>
            </a:r>
            <a:r>
              <a:rPr lang="en-US" dirty="0" err="1" smtClean="0"/>
              <a:t>Lobatto</a:t>
            </a:r>
            <a:r>
              <a:rPr lang="en-US" dirty="0" smtClean="0"/>
              <a:t> grid</a:t>
            </a:r>
          </a:p>
        </p:txBody>
      </p:sp>
      <p:pic>
        <p:nvPicPr>
          <p:cNvPr id="6146" name="Picture 2" descr="G:\Research\Talks &amp; Abstracts\Purdue talk November 2013\FEM shooting string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53" y="2895600"/>
            <a:ext cx="6346247" cy="33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18/26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40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❻ Energy loss in QGP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Classical relativistic strings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Described by the </a:t>
            </a:r>
            <a:r>
              <a:rPr lang="en-US" sz="2400" dirty="0" err="1" smtClean="0"/>
              <a:t>Polyakov</a:t>
            </a:r>
            <a:r>
              <a:rPr lang="en-US" sz="2400" dirty="0" smtClean="0"/>
              <a:t> action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Define: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Equations of motion:                                                       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769692"/>
            <a:ext cx="5021580" cy="577215"/>
          </a:xfrm>
          <a:prstGeom prst="rect">
            <a:avLst/>
          </a:prstGeom>
        </p:spPr>
      </p:pic>
      <p:pic>
        <p:nvPicPr>
          <p:cNvPr id="1026" name="Picture 2" descr="G:\Research\Talks &amp; Abstracts\Purdue talk November 2013\string worldsheet cartoon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56355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73466"/>
            <a:ext cx="340995" cy="1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048000"/>
            <a:ext cx="3348990" cy="51625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876800" y="3169466"/>
            <a:ext cx="1912324" cy="284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96966" y="3141292"/>
            <a:ext cx="2249409" cy="304800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worldsheet</a:t>
            </a:r>
            <a:r>
              <a:rPr lang="en-US" sz="1600" dirty="0" smtClean="0"/>
              <a:t> currents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886200" y="3821082"/>
            <a:ext cx="2442569" cy="284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06367" y="3801454"/>
            <a:ext cx="2422403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induced </a:t>
            </a:r>
            <a:r>
              <a:rPr lang="en-US" sz="1600" dirty="0" err="1" smtClean="0"/>
              <a:t>worldsheet</a:t>
            </a:r>
            <a:r>
              <a:rPr lang="en-US" sz="1600" dirty="0" smtClean="0"/>
              <a:t> metric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855720"/>
            <a:ext cx="2316480" cy="259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431155"/>
            <a:ext cx="1506855" cy="5886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876800"/>
            <a:ext cx="2686050" cy="327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2/26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35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Instantaneous energy loss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Interesting quantity and important for holographic calculations of HIC observables at RHIC and LHC:          and </a:t>
            </a:r>
            <a:endParaRPr lang="en-US" dirty="0"/>
          </a:p>
          <a:p>
            <a:pPr lvl="1"/>
            <a:r>
              <a:rPr lang="en-US" dirty="0" smtClean="0"/>
              <a:t>QGP produced in HIC is strongly-coupled</a:t>
            </a:r>
          </a:p>
          <a:p>
            <a:pPr lvl="1"/>
            <a:r>
              <a:rPr lang="en-US" dirty="0" smtClean="0"/>
              <a:t>Medium properties encoded in the metric</a:t>
            </a:r>
            <a:endParaRPr lang="en-US" dirty="0"/>
          </a:p>
          <a:p>
            <a:r>
              <a:rPr lang="en-US" dirty="0" smtClean="0"/>
              <a:t>Energy loss from falling strings</a:t>
            </a:r>
          </a:p>
          <a:p>
            <a:pPr lvl="1"/>
            <a:r>
              <a:rPr lang="en-US" sz="2100" dirty="0">
                <a:sym typeface="Wingdings" pitchFamily="2" charset="2"/>
              </a:rPr>
              <a:t>Need energy loss formalism for non-stationary strings</a:t>
            </a:r>
          </a:p>
          <a:p>
            <a:pPr lvl="1"/>
            <a:r>
              <a:rPr lang="en-US" sz="2100" dirty="0">
                <a:sym typeface="Wingdings" pitchFamily="2" charset="2"/>
              </a:rPr>
              <a:t>Susceptible to initial conditions and depends on the “jet” definition</a:t>
            </a:r>
          </a:p>
          <a:p>
            <a:pPr lvl="1"/>
            <a:r>
              <a:rPr lang="en-US" sz="2100" dirty="0">
                <a:sym typeface="Wingdings" pitchFamily="2" charset="2"/>
              </a:rPr>
              <a:t>Modified Bragg peak and </a:t>
            </a:r>
            <a:r>
              <a:rPr lang="en-US" sz="2100" dirty="0" smtClean="0">
                <a:sym typeface="Wingdings" pitchFamily="2" charset="2"/>
              </a:rPr>
              <a:t>approximately 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Gives the right shape of           but </a:t>
            </a:r>
            <a:r>
              <a:rPr lang="en-US" sz="2100" dirty="0">
                <a:sym typeface="Wingdings" pitchFamily="2" charset="2"/>
              </a:rPr>
              <a:t>a very low </a:t>
            </a:r>
            <a:r>
              <a:rPr lang="en-US" sz="2100" dirty="0" smtClean="0">
                <a:sym typeface="Wingdings" pitchFamily="2" charset="2"/>
              </a:rPr>
              <a:t>magnitude </a:t>
            </a:r>
            <a:r>
              <a:rPr lang="en-US" sz="2100" dirty="0">
                <a:sym typeface="Wingdings"/>
              </a:rPr>
              <a:t> </a:t>
            </a:r>
            <a:r>
              <a:rPr lang="en-US" sz="2100" dirty="0" smtClean="0">
                <a:sym typeface="Wingdings" pitchFamily="2" charset="2"/>
              </a:rPr>
              <a:t>jet quenching too strong</a:t>
            </a:r>
            <a:endParaRPr lang="en-US" sz="2100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70" y="1778238"/>
            <a:ext cx="528066" cy="234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02" y="1840790"/>
            <a:ext cx="226314" cy="165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55" y="4233016"/>
            <a:ext cx="1318069" cy="280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04" y="4616466"/>
            <a:ext cx="528066" cy="234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19/26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8535" y="2142576"/>
            <a:ext cx="216924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Gyulassy</a:t>
            </a:r>
            <a:r>
              <a:rPr lang="en-US" sz="1400" dirty="0" smtClean="0">
                <a:solidFill>
                  <a:srgbClr val="00B050"/>
                </a:solidFill>
              </a:rPr>
              <a:t> &amp; </a:t>
            </a:r>
            <a:r>
              <a:rPr lang="en-US" sz="1400" dirty="0" err="1" smtClean="0">
                <a:solidFill>
                  <a:srgbClr val="00B050"/>
                </a:solidFill>
              </a:rPr>
              <a:t>McLerran</a:t>
            </a:r>
            <a:r>
              <a:rPr lang="en-US" sz="1400" dirty="0" smtClean="0">
                <a:solidFill>
                  <a:srgbClr val="00B050"/>
                </a:solidFill>
              </a:rPr>
              <a:t>, 2005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609" y="2540952"/>
            <a:ext cx="1520609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Kiritsis</a:t>
            </a:r>
            <a:r>
              <a:rPr lang="en-US" sz="1400" dirty="0" smtClean="0">
                <a:solidFill>
                  <a:srgbClr val="00B050"/>
                </a:solidFill>
              </a:rPr>
              <a:t> et al., 2008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9742" y="2845468"/>
            <a:ext cx="156299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Gubser</a:t>
            </a:r>
            <a:r>
              <a:rPr lang="en-US" sz="1400" dirty="0" smtClean="0">
                <a:solidFill>
                  <a:srgbClr val="00B050"/>
                </a:solidFill>
              </a:rPr>
              <a:t> et al., 2008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600" y="3429000"/>
            <a:ext cx="106208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Ficnar</a:t>
            </a:r>
            <a:r>
              <a:rPr lang="en-US" sz="1400" dirty="0" smtClean="0">
                <a:solidFill>
                  <a:srgbClr val="00B050"/>
                </a:solidFill>
              </a:rPr>
              <a:t>, 2012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3979" y="4902154"/>
            <a:ext cx="261142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Ficnar</a:t>
            </a:r>
            <a:r>
              <a:rPr lang="en-US" sz="1400" dirty="0" smtClean="0">
                <a:solidFill>
                  <a:srgbClr val="00B050"/>
                </a:solidFill>
              </a:rPr>
              <a:t>, Noronha &amp; </a:t>
            </a:r>
            <a:r>
              <a:rPr lang="en-US" sz="1400" dirty="0" err="1" smtClean="0">
                <a:solidFill>
                  <a:srgbClr val="00B050"/>
                </a:solidFill>
              </a:rPr>
              <a:t>Gyulassy</a:t>
            </a:r>
            <a:r>
              <a:rPr lang="en-US" sz="1400" dirty="0" smtClean="0">
                <a:solidFill>
                  <a:srgbClr val="00B050"/>
                </a:solidFill>
              </a:rPr>
              <a:t>, 2012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FEM strings as (energetic) light quarks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more realistic description of an energetic quark: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Endpoint </a:t>
            </a:r>
            <a:r>
              <a:rPr lang="en-US" sz="2100" dirty="0" smtClean="0">
                <a:solidFill>
                  <a:schemeClr val="tx1"/>
                </a:solidFill>
                <a:sym typeface="Mathematica1"/>
              </a:rPr>
              <a:t></a:t>
            </a:r>
            <a:r>
              <a:rPr lang="en-US" sz="2100" dirty="0" smtClean="0">
                <a:solidFill>
                  <a:schemeClr val="tx1"/>
                </a:solidFill>
              </a:rPr>
              <a:t> quark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String </a:t>
            </a:r>
            <a:r>
              <a:rPr lang="en-US" sz="2100" dirty="0">
                <a:solidFill>
                  <a:srgbClr val="FF0000"/>
                </a:solidFill>
                <a:sym typeface="Mathematica1"/>
              </a:rPr>
              <a:t></a:t>
            </a:r>
            <a:r>
              <a:rPr lang="en-US" sz="2100" dirty="0" smtClean="0">
                <a:solidFill>
                  <a:srgbClr val="FF0000"/>
                </a:solidFill>
              </a:rPr>
              <a:t> color field </a:t>
            </a:r>
          </a:p>
          <a:p>
            <a:r>
              <a:rPr lang="en-US" sz="2400" dirty="0" smtClean="0"/>
              <a:t>Clear definition of the energy loss: energy drained</a:t>
            </a:r>
            <a:br>
              <a:rPr lang="en-US" sz="2400" dirty="0" smtClean="0"/>
            </a:br>
            <a:r>
              <a:rPr lang="en-US" sz="2400" dirty="0" smtClean="0"/>
              <a:t>from the endpoint into the bulk of the string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25" name="Picture 5" descr="G:\Research\Talks &amp; Abstracts\Hard Probes 2013\talk\FEM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1504950"/>
            <a:ext cx="142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Research\Talks &amp; Abstracts\Hard Probes 2013\talk\FEM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1504950"/>
            <a:ext cx="142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40917"/>
            <a:ext cx="354711" cy="264033"/>
          </a:xfrm>
          <a:prstGeom prst="rect">
            <a:avLst/>
          </a:prstGeom>
        </p:spPr>
      </p:pic>
      <p:pic>
        <p:nvPicPr>
          <p:cNvPr id="1031" name="Picture 7" descr="G:\Research\Talks &amp; Abstracts\Hard Probes 2013\talk\FEM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1504950"/>
            <a:ext cx="142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276600"/>
            <a:ext cx="3563874" cy="550926"/>
          </a:xfrm>
          <a:prstGeom prst="rect">
            <a:avLst/>
          </a:prstGeom>
        </p:spPr>
      </p:pic>
      <p:pic>
        <p:nvPicPr>
          <p:cNvPr id="1034" name="Picture 10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70955"/>
            <a:ext cx="554736" cy="733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20/26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61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loss from FEM strings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universal form of the energy loss: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100" dirty="0" smtClean="0"/>
              <a:t>Local quantity, independent of initial conditions &amp; bulk shape of string</a:t>
            </a:r>
          </a:p>
          <a:p>
            <a:pPr lvl="1"/>
            <a:r>
              <a:rPr lang="en-US" sz="2100" dirty="0" smtClean="0"/>
              <a:t>Independent of energy stored in the endpoint</a:t>
            </a:r>
          </a:p>
          <a:p>
            <a:r>
              <a:rPr lang="en-US" sz="2400" dirty="0"/>
              <a:t>Solve for </a:t>
            </a:r>
            <a:r>
              <a:rPr lang="en-US" sz="2400" dirty="0" smtClean="0"/>
              <a:t>null geodesics: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719130"/>
            <a:ext cx="2622042" cy="694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60" y="1803876"/>
            <a:ext cx="1419606" cy="570929"/>
          </a:xfrm>
          <a:prstGeom prst="rect">
            <a:avLst/>
          </a:prstGeom>
        </p:spPr>
      </p:pic>
      <p:pic>
        <p:nvPicPr>
          <p:cNvPr id="7170" name="Picture 2" descr="G:\Research\Talks &amp; Abstracts\Purdue talk November 2013\dedx bell curve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5" y="3459671"/>
            <a:ext cx="3343395" cy="18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810000"/>
            <a:ext cx="3372422" cy="564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85" y="4461700"/>
            <a:ext cx="2101977" cy="56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90" y="5257800"/>
            <a:ext cx="3717036" cy="56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21/26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4826238" y="4115514"/>
            <a:ext cx="542804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Shooting string limit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5334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Assuming                    :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4" y="3803240"/>
            <a:ext cx="4025646" cy="800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89144"/>
            <a:ext cx="630936" cy="2697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08214"/>
            <a:ext cx="806958" cy="2720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908344"/>
            <a:ext cx="948690" cy="274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4800" y="4705358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s</a:t>
            </a:r>
            <a:r>
              <a:rPr lang="en-US" dirty="0" smtClean="0"/>
              <a:t>mall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39" y="4841544"/>
            <a:ext cx="140398" cy="125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67200" y="5324060"/>
            <a:ext cx="2036064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intermediate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23" y="5458896"/>
            <a:ext cx="140398" cy="1257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72288" y="5918789"/>
            <a:ext cx="158496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large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31" y="6062171"/>
            <a:ext cx="140398" cy="125730"/>
          </a:xfrm>
          <a:prstGeom prst="rect">
            <a:avLst/>
          </a:prstGeom>
        </p:spPr>
      </p:pic>
      <p:sp>
        <p:nvSpPr>
          <p:cNvPr id="26" name="Left Brace 25"/>
          <p:cNvSpPr/>
          <p:nvPr/>
        </p:nvSpPr>
        <p:spPr>
          <a:xfrm>
            <a:off x="2757433" y="4769426"/>
            <a:ext cx="460248" cy="1420987"/>
          </a:xfrm>
          <a:prstGeom prst="leftBrace">
            <a:avLst>
              <a:gd name="adj1" fmla="val 76535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1793545" y="4686179"/>
            <a:ext cx="762000" cy="9764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86400" y="4689144"/>
            <a:ext cx="2743200" cy="414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37085" y="4716441"/>
            <a:ext cx="3018609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ike </a:t>
            </a:r>
            <a:r>
              <a:rPr lang="en-US" dirty="0" err="1" smtClean="0"/>
              <a:t>pQCD</a:t>
            </a:r>
            <a:r>
              <a:rPr lang="en-US" dirty="0" smtClean="0"/>
              <a:t> collisional e-loss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373504" y="5169467"/>
            <a:ext cx="2356512" cy="673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51486" y="5196764"/>
            <a:ext cx="2463914" cy="64633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ike </a:t>
            </a:r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e-loss (only path dep.)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658136" y="5908344"/>
            <a:ext cx="1809464" cy="414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736118" y="5935641"/>
            <a:ext cx="1842938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ld “</a:t>
            </a:r>
            <a:r>
              <a:rPr lang="en-US" dirty="0" err="1" smtClean="0"/>
              <a:t>AdS</a:t>
            </a:r>
            <a:r>
              <a:rPr lang="en-US" dirty="0" smtClean="0"/>
              <a:t>” e-loss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99841" y="5892225"/>
            <a:ext cx="102605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Marquet</a:t>
            </a:r>
            <a:r>
              <a:rPr lang="en-US" sz="1400" dirty="0" smtClean="0">
                <a:solidFill>
                  <a:srgbClr val="00B050"/>
                </a:solidFill>
              </a:rPr>
              <a:t> &amp; 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err="1" smtClean="0">
                <a:solidFill>
                  <a:srgbClr val="00B050"/>
                </a:solidFill>
              </a:rPr>
              <a:t>Renk</a:t>
            </a:r>
            <a:r>
              <a:rPr lang="en-US" sz="1400" dirty="0" smtClean="0">
                <a:solidFill>
                  <a:srgbClr val="00B050"/>
                </a:solidFill>
              </a:rPr>
              <a:t>, 2010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3384" y="5920012"/>
            <a:ext cx="670016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12" y="3589947"/>
            <a:ext cx="1169289" cy="21374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57605" y="1185074"/>
            <a:ext cx="141949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Ficnar</a:t>
            </a:r>
            <a:r>
              <a:rPr lang="en-US" sz="1400" dirty="0">
                <a:solidFill>
                  <a:srgbClr val="00B050"/>
                </a:solidFill>
              </a:rPr>
              <a:t>,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Gubser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&amp; </a:t>
            </a:r>
            <a:r>
              <a:rPr lang="en-US" sz="1400" dirty="0" err="1" smtClean="0">
                <a:solidFill>
                  <a:srgbClr val="00B050"/>
                </a:solidFill>
              </a:rPr>
              <a:t>Gyulassy</a:t>
            </a:r>
            <a:r>
              <a:rPr lang="en-US" sz="1400" dirty="0" smtClean="0">
                <a:solidFill>
                  <a:srgbClr val="00B050"/>
                </a:solidFill>
              </a:rPr>
              <a:t>, 2013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116508" y="1326329"/>
            <a:ext cx="0" cy="128009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 descr="G:\Research\Talks &amp; Abstracts\Hard Probes 2013\talk\FEM03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76" y="1335513"/>
            <a:ext cx="4333875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62442"/>
            <a:ext cx="354711" cy="264033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1371600" y="3295776"/>
            <a:ext cx="457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71600" y="1335513"/>
            <a:ext cx="45720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835638" y="1377368"/>
            <a:ext cx="0" cy="373924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0528"/>
            <a:ext cx="746760" cy="1504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575310" cy="17526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86" y="1844421"/>
            <a:ext cx="240030" cy="18516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77462"/>
            <a:ext cx="235458" cy="17373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22/26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61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G:\Research\Talks &amp; Abstracts\Purdue talk November 2013\PhenoFig3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0584"/>
            <a:ext cx="2838978" cy="19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Higher derivative corrections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Inspect the effect of generic higher derivative corrections:       -terms, model with Gauss-Bonnet term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Causality &amp; energy positivity:</a:t>
            </a:r>
          </a:p>
          <a:p>
            <a:r>
              <a:rPr lang="en-US" sz="2400" dirty="0" smtClean="0"/>
              <a:t>Black hole solution: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Shear viscosity: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2130425"/>
            <a:ext cx="6946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45" y="3021330"/>
            <a:ext cx="2459355" cy="255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39000" y="3404175"/>
            <a:ext cx="167475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Myers et al., 2008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2819400"/>
            <a:ext cx="161775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Hofman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&amp; 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err="1" smtClean="0">
                <a:solidFill>
                  <a:srgbClr val="00B050"/>
                </a:solidFill>
              </a:rPr>
              <a:t>Maldacena</a:t>
            </a:r>
            <a:r>
              <a:rPr lang="en-US" sz="1600" dirty="0" smtClean="0">
                <a:solidFill>
                  <a:srgbClr val="00B050"/>
                </a:solidFill>
              </a:rPr>
              <a:t>, 2008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68" y="1281752"/>
            <a:ext cx="329184" cy="276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870960"/>
            <a:ext cx="4813935" cy="6248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23/26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314695" y="3429000"/>
            <a:ext cx="95250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Cai</a:t>
            </a:r>
            <a:r>
              <a:rPr lang="en-US" sz="1600" dirty="0" smtClean="0">
                <a:solidFill>
                  <a:srgbClr val="00B050"/>
                </a:solidFill>
              </a:rPr>
              <a:t>, 2002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181600"/>
            <a:ext cx="1573530" cy="523875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3004963" y="5299105"/>
            <a:ext cx="2887308" cy="30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318616" y="5274608"/>
            <a:ext cx="3048000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decreases energy loss?</a:t>
            </a:r>
            <a:endParaRPr lang="en-US" sz="1600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49" y="5365475"/>
            <a:ext cx="737616" cy="17526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838138" y="4749754"/>
            <a:ext cx="167475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Myers et al., 2008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Modeling a realistic QGP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 a heavy ion collision using </a:t>
            </a:r>
            <a:r>
              <a:rPr lang="en-US" sz="2400" dirty="0" err="1" smtClean="0"/>
              <a:t>Glauber</a:t>
            </a:r>
            <a:r>
              <a:rPr lang="en-US" sz="2400" dirty="0" smtClean="0"/>
              <a:t> model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Nuclear modification factor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8194" name="Picture 2" descr="G:\Research\Talks &amp; Abstracts\Purdue talk November 2013\glauber carto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65" y="1847874"/>
            <a:ext cx="2803035" cy="15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36" y="5446534"/>
            <a:ext cx="2225040" cy="264795"/>
          </a:xfrm>
          <a:prstGeom prst="rect">
            <a:avLst/>
          </a:prstGeom>
        </p:spPr>
      </p:pic>
      <p:pic>
        <p:nvPicPr>
          <p:cNvPr id="8195" name="Picture 3" descr="G:\Research\Talks &amp; Abstracts\Purdue talk November 2013\plasma carto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4516"/>
            <a:ext cx="2787112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19600" y="225253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114800"/>
            <a:ext cx="32385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45" y="4892421"/>
            <a:ext cx="2278571" cy="5177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24/26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78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 of the results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25/26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5283160" y="1244409"/>
            <a:ext cx="1879640" cy="30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24400" y="1237004"/>
            <a:ext cx="3048000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+ more details in our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241341" y="1235863"/>
            <a:ext cx="183575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1311.6160 [</a:t>
            </a:r>
            <a:r>
              <a:rPr lang="en-US" sz="1600" dirty="0" err="1" smtClean="0">
                <a:solidFill>
                  <a:srgbClr val="00B050"/>
                </a:solidFill>
              </a:rPr>
              <a:t>hep-ph</a:t>
            </a:r>
            <a:r>
              <a:rPr lang="en-US" sz="1600" dirty="0" smtClean="0">
                <a:solidFill>
                  <a:srgbClr val="00B050"/>
                </a:solidFill>
              </a:rPr>
              <a:t>]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3" name="Picture 2" descr="G:\Research\Talks &amp; Abstracts\Quark Matter 2014\poster\rhi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295400"/>
            <a:ext cx="4367213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Research\Talks &amp; Abstracts\Quark Matter 2014\poster\lh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17" y="3124200"/>
            <a:ext cx="4393883" cy="31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❼ Conclusions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Classical </a:t>
            </a:r>
            <a:r>
              <a:rPr lang="en-US" sz="2400" dirty="0"/>
              <a:t>strings, both </a:t>
            </a:r>
            <a:r>
              <a:rPr lang="en-US" sz="2400" dirty="0" err="1"/>
              <a:t>bosonic</a:t>
            </a:r>
            <a:r>
              <a:rPr lang="en-US" sz="2400" dirty="0"/>
              <a:t> and </a:t>
            </a:r>
            <a:r>
              <a:rPr lang="en-US" sz="2400" dirty="0" err="1"/>
              <a:t>supersymmetric</a:t>
            </a:r>
            <a:r>
              <a:rPr lang="en-US" sz="2400" dirty="0"/>
              <a:t>, can have finite </a:t>
            </a:r>
            <a:r>
              <a:rPr lang="en-US" sz="2400" dirty="0" smtClean="0"/>
              <a:t>momentum </a:t>
            </a:r>
            <a:r>
              <a:rPr lang="en-US" sz="2400" dirty="0"/>
              <a:t>at their </a:t>
            </a:r>
            <a:r>
              <a:rPr lang="en-US" sz="2400" dirty="0" smtClean="0"/>
              <a:t>endpoints</a:t>
            </a:r>
          </a:p>
          <a:p>
            <a:pPr lvl="1"/>
            <a:r>
              <a:rPr lang="en-US" sz="2100" dirty="0" smtClean="0"/>
              <a:t>Endpoints move along null geodesics</a:t>
            </a:r>
          </a:p>
          <a:p>
            <a:pPr lvl="1"/>
            <a:r>
              <a:rPr lang="en-US" sz="2100" dirty="0" smtClean="0"/>
              <a:t>Independent of strings, except during snap-backs</a:t>
            </a:r>
          </a:p>
          <a:p>
            <a:r>
              <a:rPr lang="en-US" sz="2400" dirty="0" smtClean="0"/>
              <a:t>FEM strings </a:t>
            </a:r>
            <a:r>
              <a:rPr lang="en-US" sz="2400" dirty="0"/>
              <a:t>offer better </a:t>
            </a:r>
            <a:r>
              <a:rPr lang="en-US" sz="2400" dirty="0" smtClean="0"/>
              <a:t>holographic picture of energy loss:</a:t>
            </a:r>
            <a:endParaRPr lang="en-US" sz="2400" dirty="0"/>
          </a:p>
          <a:p>
            <a:pPr lvl="1"/>
            <a:r>
              <a:rPr lang="en-US" sz="2100" dirty="0"/>
              <a:t>More realistic description of an energetic </a:t>
            </a:r>
            <a:r>
              <a:rPr lang="en-US" sz="2100" dirty="0" smtClean="0"/>
              <a:t>quark</a:t>
            </a:r>
          </a:p>
          <a:p>
            <a:pPr lvl="1"/>
            <a:r>
              <a:rPr lang="en-US" sz="2100" dirty="0" smtClean="0"/>
              <a:t>Larger stopping distances</a:t>
            </a:r>
            <a:endParaRPr lang="en-US" sz="2100" dirty="0"/>
          </a:p>
          <a:p>
            <a:pPr lvl="1"/>
            <a:r>
              <a:rPr lang="en-US" sz="2100" dirty="0"/>
              <a:t>Clear definition of energy loss </a:t>
            </a:r>
          </a:p>
          <a:p>
            <a:pPr lvl="2"/>
            <a:r>
              <a:rPr lang="en-US" sz="1800" dirty="0"/>
              <a:t>Local quantity, independent of string initial conditions</a:t>
            </a:r>
          </a:p>
          <a:p>
            <a:pPr lvl="2"/>
            <a:r>
              <a:rPr lang="en-US" sz="1800" dirty="0"/>
              <a:t>Encodes interesting physics (path dependence)</a:t>
            </a:r>
          </a:p>
          <a:p>
            <a:r>
              <a:rPr lang="en-US" sz="2400" dirty="0" smtClean="0"/>
              <a:t>Good match </a:t>
            </a:r>
            <a:r>
              <a:rPr lang="en-US" sz="2400" dirty="0"/>
              <a:t>with the RHIC and LHC light hadron suppression </a:t>
            </a:r>
            <a:r>
              <a:rPr lang="en-US" sz="2400" dirty="0" smtClean="0"/>
              <a:t>data</a:t>
            </a:r>
          </a:p>
          <a:p>
            <a:r>
              <a:rPr lang="en-US" sz="2400" dirty="0"/>
              <a:t>Prospects</a:t>
            </a:r>
            <a:r>
              <a:rPr lang="en-US" sz="2400" dirty="0" smtClean="0"/>
              <a:t>: heavy quarks, finite      corrections, …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26/26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38" y="5715000"/>
            <a:ext cx="222123" cy="1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Backup &amp; extra slides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Classical relativistic strings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Boundary term:                                                             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Endpoint motion:</a:t>
            </a:r>
          </a:p>
          <a:p>
            <a:pPr lvl="1"/>
            <a:r>
              <a:rPr lang="en-US" sz="2100" dirty="0" err="1" smtClean="0"/>
              <a:t>Lightlike</a:t>
            </a:r>
            <a:r>
              <a:rPr lang="en-US" sz="2100" dirty="0" smtClean="0"/>
              <a:t> trajectories</a:t>
            </a:r>
          </a:p>
          <a:p>
            <a:pPr lvl="1"/>
            <a:r>
              <a:rPr lang="en-US" sz="2100" dirty="0" smtClean="0"/>
              <a:t>Always transverse to the string</a:t>
            </a:r>
          </a:p>
          <a:p>
            <a:r>
              <a:rPr lang="en-US" sz="2400" dirty="0" smtClean="0"/>
              <a:t>This together with                in general implies no endpoint momentum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52" y="3809286"/>
            <a:ext cx="857059" cy="3080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30" y="1934065"/>
            <a:ext cx="3958590" cy="2895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28689" y="2079347"/>
            <a:ext cx="1431803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free endpoints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929070" y="1731817"/>
            <a:ext cx="1431803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open strings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0" y="1803162"/>
            <a:ext cx="2422403" cy="461665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at endpoints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3/26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99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Jets in </a:t>
            </a:r>
            <a:r>
              <a:rPr lang="en-US" sz="4000" dirty="0" err="1" smtClean="0"/>
              <a:t>AdS</a:t>
            </a:r>
            <a:r>
              <a:rPr lang="en-US" sz="4000" dirty="0" smtClean="0"/>
              <a:t>/CFT - cartoon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pic>
        <p:nvPicPr>
          <p:cNvPr id="1026" name="Picture 2" descr="G:\Research\Talks &amp; Abstracts\TUW seminar January 2014\trailing string 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49" y="1981200"/>
            <a:ext cx="5937251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realistic R</a:t>
            </a:r>
            <a:r>
              <a:rPr lang="en-US" sz="4000" baseline="-25000" dirty="0" smtClean="0"/>
              <a:t>AA</a:t>
            </a:r>
            <a:endParaRPr lang="en-US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Imitate QCD:</a:t>
            </a:r>
          </a:p>
          <a:p>
            <a:pPr lvl="1"/>
            <a:r>
              <a:rPr lang="en-US" sz="2100" dirty="0" smtClean="0"/>
              <a:t>Introduce </a:t>
            </a:r>
            <a:r>
              <a:rPr lang="en-US" sz="2100" dirty="0" err="1" smtClean="0"/>
              <a:t>GeV’s</a:t>
            </a:r>
            <a:r>
              <a:rPr lang="en-US" sz="2100" dirty="0" smtClean="0"/>
              <a:t> and </a:t>
            </a:r>
            <a:r>
              <a:rPr lang="en-US" sz="2100" dirty="0" err="1" smtClean="0"/>
              <a:t>fm’s</a:t>
            </a:r>
            <a:endParaRPr lang="en-US" sz="2100" dirty="0" smtClean="0"/>
          </a:p>
          <a:p>
            <a:pPr lvl="1"/>
            <a:r>
              <a:rPr lang="en-US" sz="2100" dirty="0" smtClean="0"/>
              <a:t>Account for 3x more </a:t>
            </a:r>
            <a:r>
              <a:rPr lang="en-US" sz="2100" dirty="0" err="1" smtClean="0"/>
              <a:t>d.o.f.’s</a:t>
            </a:r>
            <a:r>
              <a:rPr lang="en-US" sz="2100" dirty="0" smtClean="0"/>
              <a:t> in              than in QCD: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 smtClean="0"/>
              <a:t>Promote a constant</a:t>
            </a:r>
          </a:p>
          <a:p>
            <a:pPr lvl="1"/>
            <a:r>
              <a:rPr lang="en-US" sz="2100" dirty="0" smtClean="0"/>
              <a:t>Transverse expansion via blast wave: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 smtClean="0"/>
              <a:t>KKP fragmentation functions</a:t>
            </a:r>
            <a:endParaRPr lang="en-US" sz="2400" dirty="0"/>
          </a:p>
          <a:p>
            <a:r>
              <a:rPr lang="en-US" sz="2400" dirty="0" smtClean="0"/>
              <a:t>         computation in a nutshell</a:t>
            </a:r>
          </a:p>
          <a:p>
            <a:pPr lvl="1"/>
            <a:r>
              <a:rPr lang="en-US" sz="2100" dirty="0" smtClean="0"/>
              <a:t>Jet created at some      moving in the    direction</a:t>
            </a:r>
          </a:p>
          <a:p>
            <a:pPr lvl="1"/>
            <a:r>
              <a:rPr lang="en-US" sz="2100" dirty="0" smtClean="0"/>
              <a:t>Find     where  </a:t>
            </a:r>
          </a:p>
          <a:p>
            <a:pPr lvl="1"/>
            <a:r>
              <a:rPr lang="en-US" sz="2100" dirty="0" smtClean="0"/>
              <a:t>For a given          find its initial </a:t>
            </a:r>
          </a:p>
          <a:p>
            <a:pPr lvl="1"/>
            <a:r>
              <a:rPr lang="en-US" sz="2100" dirty="0" smtClean="0"/>
              <a:t>Then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61" y="2133600"/>
            <a:ext cx="710565" cy="209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46946"/>
            <a:ext cx="2129790" cy="3105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30" y="2692638"/>
            <a:ext cx="5807012" cy="6172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6404"/>
            <a:ext cx="2818638" cy="411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68239"/>
            <a:ext cx="3268980" cy="2990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62" y="5714894"/>
            <a:ext cx="441960" cy="1866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12" y="5715419"/>
            <a:ext cx="396240" cy="184785"/>
          </a:xfrm>
          <a:prstGeom prst="rect">
            <a:avLst/>
          </a:prstGeom>
        </p:spPr>
      </p:pic>
      <p:pic>
        <p:nvPicPr>
          <p:cNvPr id="23" name="Picture 3" descr="G:\Research\Talks &amp; Abstracts\Purdue talk November 2013\plasma cartoon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64" y="4289196"/>
            <a:ext cx="1561836" cy="203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21" y="4885346"/>
            <a:ext cx="283845" cy="219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59" y="4879020"/>
            <a:ext cx="135255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87" y="5285938"/>
            <a:ext cx="194310" cy="234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99" y="5254273"/>
            <a:ext cx="186309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18" y="5985288"/>
            <a:ext cx="4314825" cy="3562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84654" y="2091584"/>
            <a:ext cx="114454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Gubser</a:t>
            </a:r>
            <a:r>
              <a:rPr lang="en-US" sz="1400" dirty="0" smtClean="0">
                <a:solidFill>
                  <a:srgbClr val="00B050"/>
                </a:solidFill>
              </a:rPr>
              <a:t>, 2007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2466" y="3325401"/>
            <a:ext cx="182344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Betz &amp; </a:t>
            </a:r>
            <a:r>
              <a:rPr lang="en-US" sz="1400" dirty="0" err="1" smtClean="0">
                <a:solidFill>
                  <a:srgbClr val="00B050"/>
                </a:solidFill>
              </a:rPr>
              <a:t>Gyulassy</a:t>
            </a:r>
            <a:r>
              <a:rPr lang="en-US" sz="1400" dirty="0" smtClean="0">
                <a:solidFill>
                  <a:srgbClr val="00B050"/>
                </a:solidFill>
              </a:rPr>
              <a:t>, 2013</a:t>
            </a: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" y="4453784"/>
            <a:ext cx="552069" cy="2453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Shooting strings at RHIC and LHC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16/22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79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More results</a:t>
            </a:r>
            <a:endParaRPr lang="en-US" sz="4000" dirty="0"/>
          </a:p>
        </p:txBody>
      </p:sp>
      <p:pic>
        <p:nvPicPr>
          <p:cNvPr id="2050" name="Picture 2" descr="G:\Research\Talks &amp; Abstracts\Purdue talk November 2013\Pheno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19751"/>
            <a:ext cx="5410200" cy="39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Conformal R</a:t>
            </a:r>
            <a:r>
              <a:rPr lang="en-US" sz="4000" baseline="-25000" dirty="0" smtClean="0"/>
              <a:t>AA</a:t>
            </a:r>
            <a:r>
              <a:rPr lang="en-US" sz="4000" dirty="0" smtClean="0"/>
              <a:t> – central RHIC &amp; LHC</a:t>
            </a:r>
            <a:endParaRPr lang="en-US" sz="4000" dirty="0"/>
          </a:p>
        </p:txBody>
      </p:sp>
      <p:pic>
        <p:nvPicPr>
          <p:cNvPr id="2051" name="Picture 3" descr="G:\Research\Talks &amp; Abstracts\Purdue talk November 2013\PhenoFig2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9" y="1371600"/>
            <a:ext cx="415918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Research\Talks &amp; Abstracts\Purdue talk November 2013\PhenoFig2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12711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53000" y="1524000"/>
            <a:ext cx="2819400" cy="7009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81492" y="1552955"/>
            <a:ext cx="2782362" cy="64633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Energy independent energy loss gives a rising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14850" y="2286000"/>
            <a:ext cx="40005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657600" y="4267200"/>
            <a:ext cx="1066800" cy="76200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519100" y="4718587"/>
            <a:ext cx="2479576" cy="3693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6370" y="4710042"/>
            <a:ext cx="2638430" cy="369332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“Surprising transparency”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65076" y="5139584"/>
            <a:ext cx="21336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Horowitz &amp; </a:t>
            </a:r>
            <a:r>
              <a:rPr lang="en-US" sz="1400" dirty="0" err="1" smtClean="0">
                <a:solidFill>
                  <a:srgbClr val="00B050"/>
                </a:solidFill>
              </a:rPr>
              <a:t>Gyulassy</a:t>
            </a:r>
            <a:r>
              <a:rPr lang="en-US" sz="1400" dirty="0" smtClean="0">
                <a:solidFill>
                  <a:srgbClr val="00B050"/>
                </a:solidFill>
              </a:rPr>
              <a:t>, 2011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46" y="1922092"/>
            <a:ext cx="480060" cy="21336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6362700" y="2362200"/>
            <a:ext cx="425259" cy="62484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385216" y="5520584"/>
            <a:ext cx="2656860" cy="590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63054" y="5525869"/>
            <a:ext cx="2768838" cy="584775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(Non-conformal FT’s can (only) partially resolve this)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Shooting strings at RHIC and LHC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17/22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92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Higher derivative </a:t>
            </a:r>
            <a:r>
              <a:rPr lang="en-US" sz="4000" dirty="0" smtClean="0"/>
              <a:t>corrections and R</a:t>
            </a:r>
            <a:r>
              <a:rPr lang="en-US" sz="4000" baseline="-25000" dirty="0" smtClean="0"/>
              <a:t>AA</a:t>
            </a:r>
            <a:endParaRPr lang="en-US" sz="4000" baseline="-25000" dirty="0"/>
          </a:p>
        </p:txBody>
      </p:sp>
      <p:pic>
        <p:nvPicPr>
          <p:cNvPr id="2053" name="Picture 5" descr="G:\Research\Talks &amp; Abstracts\Purdue talk November 2013\PhenoFig3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" y="1295400"/>
            <a:ext cx="431784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Research\Talks &amp; Abstracts\Purdue talk November 2013\PhenoFig3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194463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680460" cy="4667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470876" y="1430708"/>
            <a:ext cx="0" cy="126193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876847" y="4038600"/>
            <a:ext cx="0" cy="48768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Shooting strings at RHIC and LHC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19/22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41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Non-central R</a:t>
            </a:r>
            <a:r>
              <a:rPr lang="en-US" sz="4000" baseline="-25000" dirty="0" smtClean="0"/>
              <a:t>AA</a:t>
            </a:r>
            <a:r>
              <a:rPr lang="en-US" sz="4000" dirty="0" smtClean="0"/>
              <a:t> and v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pic>
        <p:nvPicPr>
          <p:cNvPr id="2055" name="Picture 7" descr="G:\Research\Talks &amp; Abstracts\Purdue talk November 2013\PhenoFig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5" y="1402080"/>
            <a:ext cx="418429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Research\Talks &amp; Abstracts\Purdue talk November 2013\PhenoFig4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23044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49204" y="1490530"/>
            <a:ext cx="2279546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6242" y="1545123"/>
            <a:ext cx="2228860" cy="64633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Need better transverse expansion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11054" y="2252530"/>
            <a:ext cx="40005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5406" y="241276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8903" y="272432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9412" y="3276600"/>
            <a:ext cx="8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62400"/>
            <a:ext cx="1542288" cy="509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Shooting strings at RHIC and LHC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20/22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2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Temperature sensitivity</a:t>
            </a:r>
            <a:endParaRPr lang="en-US" sz="4000" dirty="0"/>
          </a:p>
        </p:txBody>
      </p:sp>
      <p:pic>
        <p:nvPicPr>
          <p:cNvPr id="2057" name="Picture 9" descr="G:\Research\Talks &amp; Abstracts\Purdue talk November 2013\PhenoFig5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3" y="1447800"/>
            <a:ext cx="413989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:\Research\Talks &amp; Abstracts\Purdue talk November 2013\PhenoFig5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105146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77362" y="4987184"/>
            <a:ext cx="2170638" cy="7074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017283"/>
            <a:ext cx="2228860" cy="64633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Initial time at LHC larger than at RHIC?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47800" y="4267200"/>
            <a:ext cx="0" cy="64378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97746" y="1320795"/>
            <a:ext cx="2551638" cy="6767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35498" y="1351247"/>
            <a:ext cx="2514600" cy="646331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Energy loss very sensitive to temperature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5" y="2133601"/>
            <a:ext cx="2259711" cy="272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38" y="2614528"/>
            <a:ext cx="2667762" cy="246888"/>
          </a:xfrm>
          <a:prstGeom prst="rect">
            <a:avLst/>
          </a:prstGeom>
        </p:spPr>
      </p:pic>
      <p:sp>
        <p:nvSpPr>
          <p:cNvPr id="18" name="Bent Arrow 17"/>
          <p:cNvSpPr/>
          <p:nvPr/>
        </p:nvSpPr>
        <p:spPr>
          <a:xfrm rot="10800000" flipH="1">
            <a:off x="5749185" y="2438400"/>
            <a:ext cx="380999" cy="4021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492" y="5754039"/>
            <a:ext cx="201407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Song, Bass &amp; Heinz, 2013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Shooting strings at RHIC and LHC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21/22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80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flat space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Bosonic</a:t>
            </a:r>
            <a:r>
              <a:rPr lang="en-US" sz="2400" dirty="0" smtClean="0"/>
              <a:t> string in            in conformal gauge</a:t>
            </a:r>
          </a:p>
          <a:p>
            <a:r>
              <a:rPr lang="en-US" sz="2400" dirty="0" smtClean="0"/>
              <a:t>Define a </a:t>
            </a:r>
            <a:r>
              <a:rPr lang="en-US" sz="2400" dirty="0" err="1" smtClean="0"/>
              <a:t>lightlike</a:t>
            </a:r>
            <a:r>
              <a:rPr lang="en-US" sz="2400" dirty="0" smtClean="0"/>
              <a:t> trajectory: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 solution to bulk EOMs: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Endpoints at                  obey the usual boundary conditions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45" y="1286854"/>
            <a:ext cx="498729" cy="2577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84" y="1334665"/>
            <a:ext cx="2139505" cy="278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159952"/>
            <a:ext cx="4075176" cy="745427"/>
          </a:xfrm>
          <a:prstGeom prst="rect">
            <a:avLst/>
          </a:prstGeom>
        </p:spPr>
      </p:pic>
      <p:pic>
        <p:nvPicPr>
          <p:cNvPr id="2050" name="Picture 2" descr="G:\Research\Talks &amp; Abstracts\Purdue talk November 2013\rotating string cartoon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6" y="4911844"/>
            <a:ext cx="6172200" cy="8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513746"/>
            <a:ext cx="4221480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68" y="5196946"/>
            <a:ext cx="1143000" cy="2552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60" y="4453784"/>
            <a:ext cx="951357" cy="2409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4/26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33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flat space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Take the “yo-yo” limit: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static gauge (                              ) this is not even possible unless we allow for finite endpoint momentum (FEM):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Account of the yo-yo-type trajectories in gauges where WS mapping is non-degenerate and one-to-one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28" y="1354509"/>
            <a:ext cx="802576" cy="238887"/>
          </a:xfrm>
          <a:prstGeom prst="rect">
            <a:avLst/>
          </a:prstGeom>
        </p:spPr>
      </p:pic>
      <p:pic>
        <p:nvPicPr>
          <p:cNvPr id="3074" name="Picture 2" descr="G:\Research\Talks &amp; Abstracts\Purdue talk November 2013\degenerate worldsheet mappin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4246"/>
            <a:ext cx="5867400" cy="21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562413" y="1933174"/>
            <a:ext cx="2269575" cy="284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82580" y="1913546"/>
            <a:ext cx="2249409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non-conformal mapping: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68" y="2360676"/>
            <a:ext cx="1959864" cy="23012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553200" y="3186959"/>
            <a:ext cx="2269575" cy="284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 Arrow 19"/>
          <p:cNvSpPr/>
          <p:nvPr/>
        </p:nvSpPr>
        <p:spPr>
          <a:xfrm rot="10800000" flipH="1">
            <a:off x="7311103" y="2612877"/>
            <a:ext cx="263855" cy="3259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12" y="2800948"/>
            <a:ext cx="502920" cy="1478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55085" y="3166646"/>
            <a:ext cx="2070395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standard </a:t>
            </a:r>
            <a:r>
              <a:rPr lang="en-US" sz="1600" dirty="0" err="1" smtClean="0"/>
              <a:t>b.c.</a:t>
            </a:r>
            <a:r>
              <a:rPr lang="en-US" sz="1600" dirty="0" smtClean="0"/>
              <a:t> still hold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07" y="3953854"/>
            <a:ext cx="1955101" cy="3017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724400"/>
            <a:ext cx="4945380" cy="6591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5/26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54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69920"/>
            <a:ext cx="7086600" cy="1066800"/>
          </a:xfrm>
        </p:spPr>
        <p:txBody>
          <a:bodyPr/>
          <a:lstStyle/>
          <a:p>
            <a:r>
              <a:rPr lang="en-US" dirty="0" smtClean="0"/>
              <a:t>❷ Introducing the finite momentum</a:t>
            </a:r>
            <a:endParaRPr lang="en-US" baseline="-2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Introducing the finite momentum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Add a boundary term to the action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100" dirty="0" smtClean="0"/>
              <a:t>An explicit </a:t>
            </a:r>
            <a:r>
              <a:rPr lang="en-US" sz="2100" dirty="0"/>
              <a:t>introduction of a specific boundary term </a:t>
            </a:r>
            <a:r>
              <a:rPr lang="en-US" sz="2100" dirty="0" smtClean="0">
                <a:sym typeface="Wingdings"/>
              </a:rPr>
              <a:t> only a </a:t>
            </a:r>
            <a:r>
              <a:rPr lang="en-US" sz="2100" dirty="0" smtClean="0"/>
              <a:t>selection </a:t>
            </a:r>
            <a:r>
              <a:rPr lang="en-US" sz="2100" dirty="0"/>
              <a:t>of a class of possible solutions of the bulk string </a:t>
            </a:r>
            <a:r>
              <a:rPr lang="en-US" sz="2100" dirty="0" smtClean="0"/>
              <a:t>action</a:t>
            </a:r>
            <a:endParaRPr lang="en-US" sz="2100" dirty="0"/>
          </a:p>
          <a:p>
            <a:r>
              <a:rPr lang="en-US" sz="2400" dirty="0" smtClean="0"/>
              <a:t>Boundary </a:t>
            </a:r>
            <a:r>
              <a:rPr lang="en-US" sz="2400" dirty="0" err="1" smtClean="0"/>
              <a:t>parametrized</a:t>
            </a:r>
            <a:r>
              <a:rPr lang="en-US" sz="2400" dirty="0" smtClean="0"/>
              <a:t> by     and</a:t>
            </a:r>
          </a:p>
          <a:p>
            <a:r>
              <a:rPr lang="en-US" sz="2400" dirty="0" smtClean="0"/>
              <a:t>Equation of motion for the </a:t>
            </a:r>
            <a:r>
              <a:rPr lang="en-US" sz="2400" dirty="0" err="1" smtClean="0"/>
              <a:t>einbein</a:t>
            </a:r>
            <a:r>
              <a:rPr lang="en-US" sz="2400" dirty="0" smtClean="0"/>
              <a:t>     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Define the endpoint momentum:</a:t>
            </a:r>
          </a:p>
          <a:p>
            <a:r>
              <a:rPr lang="en-US" sz="2400" dirty="0" smtClean="0"/>
              <a:t>Boundary equations of motion: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781175"/>
            <a:ext cx="7490460" cy="581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47" y="3325504"/>
            <a:ext cx="1722501" cy="328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84" y="3391169"/>
            <a:ext cx="119443" cy="251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54" y="3878426"/>
            <a:ext cx="132016" cy="1844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208150"/>
            <a:ext cx="1619250" cy="31242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05200" y="4220645"/>
            <a:ext cx="3124200" cy="284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0222" y="4191058"/>
            <a:ext cx="3654526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endpoints are </a:t>
            </a:r>
            <a:r>
              <a:rPr lang="en-US" sz="1600" dirty="0" err="1" smtClean="0"/>
              <a:t>lightlike</a:t>
            </a:r>
            <a:r>
              <a:rPr lang="en-US" sz="1600" dirty="0" smtClean="0"/>
              <a:t> in </a:t>
            </a:r>
            <a:r>
              <a:rPr lang="en-US" sz="1600" dirty="0" err="1" smtClean="0"/>
              <a:t>spacetime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81073"/>
            <a:ext cx="1588770" cy="569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980832"/>
            <a:ext cx="2827020" cy="3352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505200" y="4609463"/>
            <a:ext cx="1828800" cy="284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23115" y="4580604"/>
            <a:ext cx="1810885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also on </a:t>
            </a:r>
            <a:r>
              <a:rPr lang="en-US" sz="1600" dirty="0" err="1" smtClean="0"/>
              <a:t>worldsheet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77" y="4626555"/>
            <a:ext cx="1007745" cy="25527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482222" y="6021439"/>
            <a:ext cx="1214527" cy="284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27960" y="5977842"/>
            <a:ext cx="1321224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                    ”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52" y="6071418"/>
            <a:ext cx="876300" cy="17526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359462" y="6012817"/>
            <a:ext cx="1339139" cy="284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01363" y="5992504"/>
            <a:ext cx="1471037" cy="338554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order </a:t>
            </a:r>
            <a:r>
              <a:rPr lang="en-US" sz="1600" dirty="0" err="1" smtClean="0"/>
              <a:t>b.c.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079096" y="6343231"/>
            <a:ext cx="1678216" cy="307777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6/26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50318" y="6383535"/>
            <a:ext cx="6528777" cy="276999"/>
          </a:xfrm>
          <a:prstGeom prst="rect">
            <a:avLst/>
          </a:prstGeom>
          <a:noFill/>
          <a:ln w="15875" cap="flat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Finite endpoint momentum strings &amp; applications to energy loss  |  Andrej </a:t>
            </a:r>
            <a:r>
              <a:rPr lang="en-US" sz="1200" dirty="0" err="1" smtClean="0"/>
              <a:t>Ficnar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1219200"/>
            <a:ext cx="201747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Ficnar</a:t>
            </a:r>
            <a:r>
              <a:rPr lang="en-US" sz="1600" dirty="0" smtClean="0">
                <a:solidFill>
                  <a:srgbClr val="00B050"/>
                </a:solidFill>
              </a:rPr>
              <a:t> &amp; </a:t>
            </a:r>
            <a:r>
              <a:rPr lang="en-US" sz="1600" dirty="0" err="1" smtClean="0">
                <a:solidFill>
                  <a:srgbClr val="00B050"/>
                </a:solidFill>
              </a:rPr>
              <a:t>Gubser</a:t>
            </a:r>
            <a:r>
              <a:rPr lang="en-US" sz="1600" dirty="0" smtClean="0">
                <a:solidFill>
                  <a:srgbClr val="00B050"/>
                </a:solidFill>
              </a:rPr>
              <a:t>, 2013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S_P = -{1 \over 4\pi\alpha'} \int_M d\tau d\sigma \, \sqrt{-h} h^{ab}\partial_a X^\mu \partial_b X^\nu G_{\mu\nu}&#10;\end{equation}&#10;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h_{ab} = {\rm diag}\{ -1,1 \}&#10;\end{equation}&#10;&#10;&#10;&#10;\end{document}"/>
  <p:tag name="IGUANATEXSIZE" val="2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  {dY^\mu \over d\xi} = \begin{pmatrix} \sqrt{ \ell_1^2 \sin^2 \xi + \ell_2^2 \cos^2 \xi } \\&#10;     \ell_1 \sin\xi \\ \ell_2 \cos\xi \end{pmatrix}\,,\quad&#10;  Y^\mu(0) = \begin{pmatrix} 0 \\ -\ell_1 \\ 0 \end{pmatrix}&#10;\end{equation}&#10;&#10;&#10;&#10;\end{document}"/>
  <p:tag name="IGUANATEXSIZE" val="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elta x_{\rm max}=\frac{\kappa}{T}\left(\frac{E}{T\sqrt{\lambda}}\right)^{1/3}&#10;\end{equation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^\mu(\tau,\sigma) = {1 \over 2} Y^\mu(\tau-\sigma) + {1 \over 2} Y^\mu(\tau+\sigma)&#10;\end{equation}&#10;&#10;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kappa=\frac{2^{1/3}}{\sqrt{\pi}}\frac{\Gamma(5/4)}{\Gamma[3/4]}\approx 0.526&#10;\end{equation}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ot p_t=\mp \frac{\eta}{2\pi\alpha'}p_t \quad \Rightarrow \quad \frac{dE}{dz}=-\frac{\sqrt{\lambda}}{2\pi}\frac{1}{z^2\sqrt{1-f/R^2}}&#10;\end{equation}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*&#10;\end{equation}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E=0&#10;\end{equation}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E=E_*&#10;\end{equation}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H&#10;\end{equation}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*&#10;\end{equation}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=\sqrt{f(z_*)}&#10;\end{equation}&#10;\end{document}"/>
  <p:tag name="IGUANATEXSIZE" val="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elta x_{\rm stop}=\left[\frac{1}{\pi^{2/3}}\frac{\Gamma\left(\frac{5}{4}\right)\Gamma\left(\frac{1}{4}\right)^{1/3}}{\Gamma\left(\frac{3}{4}\right)^{4/3}} \right]\frac{1}{T}\left(\frac{E}{\sqrt{\lambda}T}\right)^{1/3}&#10;\end{equation}&#10;&#10;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0.624\,\,\, \Leftrightarrow \,\,\, E\to 1.7E \,\,\, {\rm or}\,\,\, \lambda\to2.8\lambda&#10;\end{equation}&#10;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ell_2=\ell_1/10&#10;\end{equation}&#10;&#10;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*\to 0&#10;\end{equation}&#10;\end{document}"/>
  <p:tag name="IGUANATEXSIZE" val="2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f(z)=1-\frac{z^4}{z_H^4}&#10;\end{equation}&#10;&#10;&#10;&#10;\end{document}"/>
  <p:tag name="IGUANATEXSIZE" val="1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H&#10;\end{equation}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h_{ab}={\rm diag}\left\{-s(\tau,\sigma),1/s(\tau,\sigma)\right\}&#10;\end{equation}&#10;&#10;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elta x&#10;\end{equation}&#10;&#10;&#10;&#10;\end{document}"/>
  <p:tag name="IGUANATEXSIZE" val="2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elta x_{\rm stop}=\left[\frac{{\color{red} 2}}{\pi^{2/3}}\frac{\Gamma\left(\frac{5}{4}\right)\Gamma\left(\frac{1}{4}\right)^{1/3}}{\Gamma\left(\frac{3}{4}\right)^{4/3}} \right]\frac{1}{T}\left(\frac{E}{\sqrt{\lambda}T}\right)^{1/3}&#10;\end{equation}&#10;&#10;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\mu&#10;\end{equation}&#10;&#10;&#10;&#10;\end{document}"/>
  <p:tag name="IGUANATEXSIZE" val="2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H&#10;\end{equation}&#10;&#10;&#10;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0&#10;\end{equation}&#10;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gma=0,\pi&#10;\end{equation}&#10;&#10;&#10;&#10;\end{document}"/>
  <p:tag name="IGUANATEXSIZE" val="2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*&#10;\end{equation}&#10;&#10;&#10;&#10;\end{document}"/>
  <p:tag name="IGUANATEXSIZE" val="2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AA}&#10;\end{equation}&#10;\end{document}"/>
  <p:tag name="IGUANATEXSIZE" val="2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v_2&#10;\end{equation}&#10;\end{document}"/>
  <p:tag name="IGUANATEXSIZE" val="2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dE/dx \sim x&#10;\end{equation}&#10;\end{document}"/>
  <p:tag name="IGUANATEXSIZE" val="2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AA}&#10;\end{equation}&#10;\end{document}"/>
  <p:tag name="IGUANATEXSIZE" val="2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\mu&#10;\end{equation}&#10;&#10;&#10;&#10;\end{document}"/>
  <p:tag name="IGUANATEXSIZE" val="2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xcolor}&#10;\usepackage{amsmath}&#10;\begin{document}&#10;&#10;\begin{equation}\nonumber&#10;\dot{p}_\mu - \Gamma^\kappa_{\mu\lambda} \dot{X}^\lambda p_\kappa =&#10;    \mp {\eta \over 2\pi\alpha'} p_\mu &#10;\end{equation}&#10;&#10;&#10;&#10;\end{document}"/>
  <p:tag name="IGUANATEXSIZE" val="2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dp_\mu}{d\tau}&#10;\end{equation}&#10;&#10;&#10;&#10;\end{document}"/>
  <p:tag name="IGUANATEXSIZE" val="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dE}{dx}=-\frac{\sqrt{\lambda}}{2\pi}\frac{\sqrt{f(z_*)}}{z^2}&#10;\end{equation}&#10;&#10;&#10;&#10;\end{document}"/>
  <p:tag name="IGUANATEXSIZE" val="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f(z)=1-\frac{z^4}{z_H^4}&#10;\end{equation}&#10;&#10;&#10;&#10;\end{document}"/>
  <p:tag name="IGUANATEXSIZE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ell_2\to0&#10;\end{equation}&#10;&#10;&#10;&#10;\end{document}"/>
  <p:tag name="IGUANATEXSIZE" val="2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_{\rm geo}(z)=\frac{z_H^2}{z}\,_2F_1\left(\frac{1}{4},\frac{1}{2},\frac{5}{4},\frac{z_*^4}{z^4}\right)- &#10;\end{equation}&#10;&#10;&#10;&#10;\end{document}"/>
  <p:tag name="IGUANATEXSIZE" val="1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z_H^2}{z_0}\,_2F_1\left(\frac{1}{4},\frac{1}{2},\frac{5}{4},\frac{z_*^4}{z_0^4}\right)&#10;\end{equation}&#10;&#10;&#10;&#10;\end{document}"/>
  <p:tag name="IGUANATEXSIZE" val="1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=z_H^2 \left[ \left(\frac{1}{z}-\frac{1}{z_0}\right)+\mathcal{O}\left(\frac{z_*^4}{10 z^5},\frac{z_*^4}{10 z_0^5}\right) \right]&#10;\end{equation}&#10;&#10;&#10;&#10;\end{document}"/>
  <p:tag name="IGUANATEXSIZE" val="1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dE}{dx}=-\frac{\pi}{2}\sqrt{\lambda}T^2\left(\frac{1}{\tilde z_0}+\pi T x\right)^2&#10;\end{equation}&#10;&#10;&#10;&#10;\end{document}"/>
  <p:tag name="IGUANATEXSIZE" val="2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m T^2&#10;\end{equation}&#10;&#10;&#10;&#10;\end{document}"/>
  <p:tag name="IGUANATEXSIZE" val="2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m xT^3&#10;\end{equation}&#10;&#10;&#10;&#10;\end{document}"/>
  <p:tag name="IGUANATEXSIZE" val="2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m x^2T^4&#10;\end{equation}&#10;&#10;&#10;&#10;\end{document}"/>
  <p:tag name="IGUANATEXSIZE" val="2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&#10;\end{equation}&#10;&#10;&#10;&#10;\end{document}"/>
  <p:tag name="IGUANATEXSIZE" val="2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&#10;\end{equation}&#10;&#10;&#10;&#10;\end{document}"/>
  <p:tag name="IGUANATEXSIZE" val="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&#10;\end{equation}&#10;&#10;&#10;&#10;\end{document}"/>
  <p:tag name="IGUANATEXSIZE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ds^2 = \Omega^2 (-d\tau^2 + d\sigma^2)&#10;\end{equation}&#10;&#10;&#10;&#10;\end{document}"/>
  <p:tag name="IGUANATEXSIZE" val="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,z_0\gg z_*&#10;\end{equation}&#10;&#10;&#10;&#10;\end{document}"/>
  <p:tag name="IGUANATEXSIZE" val="2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\mu&#10;\end{equation}&#10;&#10;&#10;&#10;\end{document}"/>
  <p:tag name="IGUANATEXSIZE" val="2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H&#10;\end{equation}&#10;&#10;&#10;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0&#10;\end{equation}&#10;&#10;&#10;&#10;\end{document}"/>
  <p:tag name="IGUANATEXSIZE" val="2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*&#10;\end{equation}&#10;&#10;&#10;&#10;\end{document}"/>
  <p:tag name="IGUANATEXSIZE" val="2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S=\frac{1}{2\kappa_5^2}\int d^5 x\sqrt{-G}\left[R+\frac{12}{L^2}+L^2&#10;\frac{\lambda_{GB}}{2}\left(R^2-4R_{\mu\nu}^2+R_{\mu\nu\rho\sigma}^2&#10;\right)\right]&#10;\end{equation}&#10;&#10;\end{document}"/>
  <p:tag name="IGUANATEXSIZE" val="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-7/36&lt;\lambda_{GB}\le 9/100&#10;\end{equation}&#10;&#10;&#10;&#10;\end{document}"/>
  <p:tag name="IGUANATEXSIZE" val="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^2&#10;\end{equation}&#10;&#10;&#10;&#10;\end{document}"/>
  <p:tag name="IGUANATEXSIZE" val="2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ds^2=\frac{L^2}{z^2}\left(-a^2f_{GB}(z)dt^2+dx^2+\frac{dz^2}{f_{GB}(z)} \right)&#10;\end{equation}&#10;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Omega = 0&#10;\end{equation}&#10;&#10;&#10;&#10;\end{document}"/>
  <p:tag name="IGUANATEXSIZE" val="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\eta}{s}=\frac{1-4\lambda_{GB}}{4\pi}&#10;\end{equation}&#10;&#10;&#10;&#10;\end{document}"/>
  <p:tag name="IGUANATEXSIZE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lambda_{GB}&lt;0&#10;\end{equation}&#10;&#10;&#10;&#10;\end{document}"/>
  <p:tag name="IGUANATEXSIZE" val="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T\,\to\,T_{\rm QCD}(\vec x_\perp,t,\phi)&#10;\end{equation}&#10;&#10;&#10;&#10;\end{document}"/>
  <p:tag name="IGUANATEXSIZE" val="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AA}(p_T,b)=\frac{dN_{AA}/dp_T}{N_{\rm coll}\,dN_{pp}/dp_T}&#10;\end{equation}&#10;&#10;&#10;&#10;\end{document}"/>
  <p:tag name="IGUANATEXSIZE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m \frac{{\rm ``hot\,\, QCD\,\, medium&quot;}}{{\rm ``QCD\,\, vacuum&quot;}}&#10;\end{equation}&#10;&#10;&#10;&#10;\end{document}"/>
  <p:tag name="IGUANATEXSIZE" val="1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g_s&#10;\end{equation}&#10;&#10;&#10;&#10;\end{document}"/>
  <p:tag name="IGUANATEXSIZE" val="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mathcal{N}=4&#10;\end{equation}&#10;&#10;&#10;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T_{\rm SYM}=3^{-1/4}T_{\rm QCD}&#10;\end{equation}&#10;&#10;&#10;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T_{\rm QCD}\,\,\to\,\,T_{\rm QCD}(\vec x_\perp,t,\phi)\propto\left[\frac{dN/dy}{N_{\rm part}}\frac{\rho_{\rm part}\left(\vec x_\perp +t\hat e(\phi)\right)}{t+t_i}\right]^{1/3}&#10;\end{equation}&#10;&#10;&#10;&#10;\end{document}"/>
  <p:tag name="IGUANATEXSIZE" val="1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\rm bl}(t)=\sqrt{1+\left(v_Tt/R\right)^2}\,\,\,\,\,\Rightarrow&#10;\end{equation}&#10;&#10;&#10;&#10;\end{document}"/>
  <p:tag name="IGUANATEXSIZE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gma=X^1,\,\tau=X^0&#10;\end{equation}&#10;&#10;&#10;&#10;\end{document}"/>
  <p:tag name="IGUANATEXSIZE" val="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rho_{\rm part}(\vec x_\perp)\to \rho_{\rm part}(\vec x_\perp/r_{\rm bl})/r_{\rm bl}^2&#10;\end{equation}&#10;&#10;&#10;&#10;\end{document}"/>
  <p:tag name="IGUANATEXSIZE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{T,f}&#10;\end{equation}&#10;&#10;&#10;&#10;\end{document}"/>
  <p:tag name="IGUANATEXSIZE" val="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{T,i}&#10;\end{equation}&#10;&#10;&#10;&#10;\end{document}"/>
  <p:tag name="IGUANATEXSIZE" val="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 x_\perp&#10;\end{equation}&#10;&#10;&#10;&#10;\end{document}"/>
  <p:tag name="IGUANATEXSIZE" val="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phi&#10;\end{equation}&#10;&#10;&#10;&#10;\end{document}"/>
  <p:tag name="IGUANATEXSIZE" val="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t_f&#10;\end{equation}&#10;&#10;&#10;&#10;\end{document}"/>
  <p:tag name="IGUANATEXSIZE" val="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T(t_f)=T_{\rm freezeout}&#10;\end{equation}&#10;&#10;&#10;&#10;\end{document}"/>
  <p:tag name="IGUANATEXSIZE" val="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AA}^\phi=\left&lt; d\sigma/ dp_T(p_{T,i})/d\sigma/ dp_T(p_{T,f}) \right&gt;_{\vec x_\perp}&#10;\end{equation}&#10;&#10;&#10;\end{document}"/>
  <p:tag name="IGUANATEXSIZE" val="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AA}&#10;\end{equation}&#10;&#10;&#10;&#10;\end{document}"/>
  <p:tag name="IGUANATEXSIZE" val="2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R_{AA}&#10;\end{equation}&#10;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 E_{\rm tot} = -\int_{-\ell+t}^{\ell-t} dx \, P_0^t - 2{\color{red} p_0}\,\,\,\Rightarrow \,\,\, -p_0=\frac{t}{2\pi\alpha'}&#10;\end{equation}&#10;&#10;&#10;&#10;\end{document}"/>
  <p:tag name="IGUANATEXSIZE" val="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frac{dE_{GB}}{dx}=-\sqrt{\lambda}\,T^2 F_n(\lambda_{GB})\left(\frac{G_n(\lambda_{GB})}{\tilde z_0}+\pi T x\right)^2&#10;\end{equation}&#10;&#10;&#10;\end{document}"/>
  <p:tag name="IGUANATEXSIZE" val="1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v_2\approx\frac{R_{AA}^{\rm in}-R_{AA}^{\rm out}}{R_{AA}^{\rm in}+R_{AA}^{\rm out}}&#10;\end{equation}&#10;&#10;&#10;\end{document}"/>
  <p:tag name="IGUANATEXSIZE" val="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dE/dx\sim \sqrt{\lambda}T^3,\,\sqrt{\lambda}T^4&#10;\end{equation}&#10;&#10;&#10;\end{document}"/>
  <p:tag name="IGUANATEXSIZE" val="1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T\to\kappa T\,\,\Leftrightarrow\,\,\lambda\to\kappa^6\lambda,\,\kappa^8\lambda&#10;\end{equation}&#10;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^\mu&#10;\end{equation}&#10;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S= -{1 \over 4\pi\alpha'} \int_M d\tau d\sigma \, \sqrt{-h} h^{ab}\partial_a X^\mu \partial_b X^\nu G_{\mu\nu} &#10;+ {\color{red}\int_{\partial M} d\xi \, {1 \over 2\eta} \dot{X}^\mu \dot{X}^\nu G_{\mu\nu}}&#10;\end{equation}&#10;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ot X^\mu \equiv dX^\mu/d\xi&#10;\end{equation}&#10;&#10;&#10;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xi&#10;\end{equation}&#10;&#10;&#10;&#10;\end{document}"/>
  <p:tag name="IGUANATEXSIZ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eta&#10;\end{equation}&#10;&#10;&#10;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ot{X}^\mu \dot{X}^\nu G_{\mu\nu} = 0&#10;\end{equation}&#10;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 p_\mu = {1 \over \eta} G_{\mu\nu} \dot{X}^\nu&#10;\end{equation}&#10;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ot{p}_\mu - \Gamma_{\mu\lambda}^\kappa \dot{X}^\lambda p_\kappa = &#10;    \dot\sigma^a \epsilon_{ab} P_\mu^b &#10;\end{equation}&#10;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Rightarrow \,\,\, \sigma^a(\xi)&#10;\end{equation}&#10;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F=ma&#10;\end{equation}&#10;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ot\sigma^a \epsilon_{ab} P_\mu^b \pm {\eta \over 2\pi\alpha'} p_\mu = 0&#10;\end{equation}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\mu^a = -{1 \over 2\pi\alpha'} \sqrt{-h} h^{ab} &#10;    G_{\mu\nu} \partial_b X^\nu&#10;\end{equation}&#10;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 \dot{p}_\mu - \Gamma^\kappa_{\mu\lambda} \dot{X}^\lambda p_\kappa =&#10;    \mp {1 \over 2\pi\alpha'} G_{\mu\nu} \dot{X}^\nu &#10;\end{equation}&#10;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+&#10;\end{equation}&#10;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-&#10;\end{equation}&#10;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ot{\tilde{p}}_\mu - \Gamma^\kappa_{\mu\lambda} \dot{X}^\lambda \tilde{p}_\kappa = 0&#10;\end{equation}&#10;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tilde{p}_\mu = {1 \over \tilde\eta} G_{\mu\nu} \dot{X}^\nu&#10;\end{equation}&#10;&#10;&#10;&#10;\end{document}"/>
  <p:tag name="IGUANATEXSIZE" val="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tilde\eta(\xi) = \eta(\xi) &#10;    \exp\left( \mp \int^\xi d\tilde\xi \, {\eta(\tilde\xi) \over 2\pi\alpha'} \right) &#10;\end{equation}&#10;&#10;&#10;&#10;\end{document}"/>
  <p:tag name="IGUANATEXSIZE" val="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\mu\to 0&#10;\end{equation}&#10;&#10;&#10;&#10;\end{document}"/>
  <p:tag name="IGUANATEXSIZE" val="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+ \leftrightarrow -&#10;\end{equation}&#10;&#10;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partial_a X^\mu&#10;\end{equation}&#10;&#10;&#10;&#10;\end{document}"/>
  <p:tag name="IGUANATEXSIZE" val="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&#10;\end{equation}&#10;&#10;&#10;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gamma_{ab} = \partial_a X^\mu \partial_b X^\nu G_{\mu\nu}&#10;\end{equation}&#10;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X^+ = \pi q^+ \tau\,, \qquad \Gamma^+ \theta = 0&#10;\end{equation}&#10;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theta^{Aa}&#10;\end{equation}&#10;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 S_{\rm bulk} = \int_M d^2 \sigma \, \left[ -{1 \over 2\pi} \eta^{ab} &#10;    \partial_a X^i \partial_b X^i + i q^+ \bar\theta \Gamma^- \rho^a &#10;      \partial_a \theta \right]&#10;\end{equation}&#10;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elta X^i = 2\bar\theta \Gamma^i \epsilon\,, \qquad&#10;  \delta\theta = {1 \over 2\pi iq^+} \Gamma^+ \Gamma^i \rho^a \partial_a X^i \epsilon&#10;\end{equation}&#10;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sigma^-=0&#10;\end{equation}&#10;&#10;&#10;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xi=\sigma^+&#10;\end{equation}&#10;&#10;&#10;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theta = -i \rho^\sigma \theta&#10;\end{equation}&#10;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 \delta S_{\rm bulk} = -\int_{\partial M} d\xi \, {1 \over \pi} \bar\theta (1-\rho_3) \dot{X}^i \Gamma^i \epsilon&#10;\end{equation}&#10;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 S_{\rm bdy} = \int_{\partial M} d\xi \, {1 \over 2\eta} &#10;      \left[ \dot{X}_i^2 - 2\pi i q^+ \bar\theta \Gamma^- \eta_{ab} \rho^a&#10;        \dot\sigma^b \dot\theta \right]&#10;\end{equation}&#10;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elta S_{\rm bdy} = \int_{\partial M} d\xi \, \left[ &#10;    {2 \over \eta} \bar\theta \rho_3 \ddot{X}^i \Gamma^i \epsilon + &#10;    {1 \over \pi} \bar\theta (1-\rho_3) \dot{X}^i \Gamma^i \epsilon \right]&#10;\end{equation}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{h_{ab} \over \sqrt{-h}} = {\gamma_{ab} \over \sqrt{-\gamma}}&#10;\end{equation}&#10;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epsilon = i \rho^\sigma \epsilon&#10;\end{equation}&#10;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kappa&#10;\end{equation}&#10;&#10;&#10;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N_c&#10;\end{equation}&#10;&#10;&#10;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mathcal{N}=4&#10;\end{equation}&#10;&#10;&#10;&#10;\end{document}"/>
  <p:tag name="IGUANATEXSIZE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SU(N_c)&#10;\end{equation}&#10;&#10;&#10;&#10;\end{document}"/>
  <p:tag name="IGUANATEXSIZE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\times S^5&#10;\end{equation}&#10;&#10;&#10;&#10;\end{document}"/>
  <p:tag name="IGUANATEXSIZE" val="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N_c\gg\lambda\gg 1&#10;\end{equation}&#10;&#10;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ds^2=\frac{L^2}{z^2}\left(-fdt^2+d\vec{x}^2+\frac{dz^2}{f}\right)&#10;\end{equation}&#10;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f=1-\frac{z^4}{z_H^4}&#10;\end{equation}&#10;&#10;&#10;&#10;\end{document}"/>
  <p:tag name="IGUANATEXSIZE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Rightarrow \,\,\, T=\frac{1}{\pi z_H}&#10;\end{equation}&#10;&#10;&#10;&#10;\end{document}"/>
  <p:tag name="IGUANATEXSIZE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partial_a P_\mu^a - \Gamma_{\mu\lambda}^\kappa \partial_a X^\lambda&#10;    P_\kappa^a = 0&#10;\end{equation}&#10;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H&#10;\end{equation}&#10;&#10;&#10;&#10;\end{document}"/>
  <p:tag name="IGUANATEXSIZE" val="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m\propto 1/m\to z_H&#10;\end{equation}&#10;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mathcal{N}=2&#10;\end{equation}&#10;&#10;&#10;&#10;\end{document}"/>
  <p:tag name="IGUANATEXSIZE" val="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propto 1/z_m&#10;\end{equation}&#10;&#10;&#10;&#10;\end{document}"/>
  <p:tag name="IGUANATEXSIZE" val="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P_\mu^\sigma=0&#10;\end{equation}&#10;&#10;&#10;&#10;\end{document}"/>
  <p:tag name="IGUANATEXSIZE" val="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&#10;\end{equation}&#10;&#10;&#10;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H= 1/(\pi T)&#10;\end{equation}&#10;&#10;&#10;&#10;\end{document}"/>
  <p:tag name="IGUANATEXSIZE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-BH&#10;\end{equation}&#10;&#10;&#10;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-BH&#10;\end{equation}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delta X^\mu P_\mu^\sigma|^{\sigma=\pi}_{\sigma=0}=0\qquad \Rightarrow \qquad&#10;P_\mu^\sigma = 0&#10;\end{equation}&#10;&#10;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z_m\propto 1/m&#10;\end{equation}&#10;&#10;&#10;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=0&#10;\end{equation}&#10;&#10;&#10;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AdS_5-BH&#10;\end{equation}&#10;&#10;&#10;&#10;\end{document}"/>
  <p:tag name="IGUANATEXSIZE" val="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_m\propto 1/m\to z_H&#10;\end{equation}&#10;&#10;&#10;&#10;\end{document}"/>
  <p:tag name="IGUANATEXSIZE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{\bf R}^{2,1}&#10;\end{equation}&#10;&#10;&#10;&#10;\end{document}"/>
  <p:tag name="IGUANATEXSIZE" val="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z&#10;\end{equation}&#10;&#10;&#10;&#10;\end{document}"/>
  <p:tag name="IGUANATEXSIZE" val="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\vec{x}&#10;\end{equation}&#10;&#10;&#10;&#10;\end{document}"/>
  <p:tag name="IGUANATEXSIZE" val="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color}&#10;\usepackage{amsmath}&#10;\begin{document}&#10;&#10;\begin{equation}\nonumber&#10;q\bar{q}&#10;\end{equation}&#10;&#10;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4708</TotalTime>
  <Words>2072</Words>
  <Application>Microsoft Office PowerPoint</Application>
  <PresentationFormat>On-screen Show (4:3)</PresentationFormat>
  <Paragraphs>477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Origin</vt:lpstr>
      <vt:lpstr>Finite endpoint momentum strings  &amp; Applications to energy loss</vt:lpstr>
      <vt:lpstr>Outline</vt:lpstr>
      <vt:lpstr>❶ Introduction &amp; motivation</vt:lpstr>
      <vt:lpstr>Classical relativistic strings</vt:lpstr>
      <vt:lpstr>Classical relativistic strings</vt:lpstr>
      <vt:lpstr>A flat space example</vt:lpstr>
      <vt:lpstr>A flat space example</vt:lpstr>
      <vt:lpstr>❷ Introducing the finite momentum</vt:lpstr>
      <vt:lpstr>Introducing the finite momentum</vt:lpstr>
      <vt:lpstr>Endpoints move on null geodesics</vt:lpstr>
      <vt:lpstr>Snap-backs</vt:lpstr>
      <vt:lpstr>❸ Superstring construction</vt:lpstr>
      <vt:lpstr>GS action in light-cone gauge</vt:lpstr>
      <vt:lpstr>Augment the boundary action</vt:lpstr>
      <vt:lpstr>❹ AdS/CFT and light quarks</vt:lpstr>
      <vt:lpstr>AdS/CFT in a nutshell</vt:lpstr>
      <vt:lpstr>Finite temperatures and quarks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Light quarks as falling strings</vt:lpstr>
      <vt:lpstr>❺ How far can you shoot a string?</vt:lpstr>
      <vt:lpstr>Maximum stopping distance</vt:lpstr>
      <vt:lpstr>FEM falling strings</vt:lpstr>
      <vt:lpstr>FEM falling strings - numerics</vt:lpstr>
      <vt:lpstr>FEM shooting strings</vt:lpstr>
      <vt:lpstr>FEM shooting strings - numerics</vt:lpstr>
      <vt:lpstr>❻ Energy loss in QGP</vt:lpstr>
      <vt:lpstr>Instantaneous energy loss</vt:lpstr>
      <vt:lpstr>FEM strings as (energetic) light quarks</vt:lpstr>
      <vt:lpstr>Energy loss from FEM strings</vt:lpstr>
      <vt:lpstr>Shooting string limit</vt:lpstr>
      <vt:lpstr>Higher derivative corrections</vt:lpstr>
      <vt:lpstr>Modeling a realistic QGP</vt:lpstr>
      <vt:lpstr>Summary of the results</vt:lpstr>
      <vt:lpstr>❼ Conclusions</vt:lpstr>
      <vt:lpstr>Conclusions</vt:lpstr>
      <vt:lpstr>Backup &amp; extra slides</vt:lpstr>
      <vt:lpstr>Jets in AdS/CFT - cartoon</vt:lpstr>
      <vt:lpstr>A realistic RAA</vt:lpstr>
      <vt:lpstr>More results</vt:lpstr>
      <vt:lpstr>Conformal RAA – central RHIC &amp; LHC</vt:lpstr>
      <vt:lpstr>Higher derivative corrections and RAA</vt:lpstr>
      <vt:lpstr>Non-central RAA and v2</vt:lpstr>
      <vt:lpstr>Temperature sensitivity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quarks energy loss in AdS/CFT</dc:title>
  <dc:creator>Andrej</dc:creator>
  <cp:lastModifiedBy>Andrej</cp:lastModifiedBy>
  <cp:revision>260</cp:revision>
  <dcterms:created xsi:type="dcterms:W3CDTF">2012-10-10T17:02:35Z</dcterms:created>
  <dcterms:modified xsi:type="dcterms:W3CDTF">2014-05-25T18:54:04Z</dcterms:modified>
</cp:coreProperties>
</file>